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6"/>
  </p:notesMasterIdLst>
  <p:sldIdLst>
    <p:sldId id="256" r:id="rId2"/>
    <p:sldId id="384" r:id="rId3"/>
    <p:sldId id="383" r:id="rId4"/>
    <p:sldId id="268" r:id="rId5"/>
    <p:sldId id="269" r:id="rId6"/>
    <p:sldId id="273" r:id="rId7"/>
    <p:sldId id="261" r:id="rId8"/>
    <p:sldId id="349" r:id="rId9"/>
    <p:sldId id="352" r:id="rId10"/>
    <p:sldId id="272" r:id="rId11"/>
    <p:sldId id="302" r:id="rId12"/>
    <p:sldId id="303" r:id="rId13"/>
    <p:sldId id="304" r:id="rId14"/>
    <p:sldId id="385" r:id="rId15"/>
    <p:sldId id="386" r:id="rId16"/>
    <p:sldId id="388" r:id="rId17"/>
    <p:sldId id="278" r:id="rId18"/>
    <p:sldId id="266" r:id="rId19"/>
    <p:sldId id="351" r:id="rId20"/>
    <p:sldId id="277" r:id="rId21"/>
    <p:sldId id="353" r:id="rId22"/>
    <p:sldId id="354" r:id="rId23"/>
    <p:sldId id="355" r:id="rId24"/>
    <p:sldId id="356" r:id="rId25"/>
    <p:sldId id="361" r:id="rId26"/>
    <p:sldId id="362" r:id="rId27"/>
    <p:sldId id="363" r:id="rId28"/>
    <p:sldId id="377" r:id="rId29"/>
    <p:sldId id="364" r:id="rId30"/>
    <p:sldId id="375" r:id="rId31"/>
    <p:sldId id="365" r:id="rId32"/>
    <p:sldId id="366" r:id="rId33"/>
    <p:sldId id="367" r:id="rId34"/>
    <p:sldId id="376" r:id="rId35"/>
    <p:sldId id="378" r:id="rId36"/>
    <p:sldId id="368" r:id="rId37"/>
    <p:sldId id="369" r:id="rId38"/>
    <p:sldId id="370" r:id="rId39"/>
    <p:sldId id="371" r:id="rId40"/>
    <p:sldId id="379" r:id="rId41"/>
    <p:sldId id="380" r:id="rId42"/>
    <p:sldId id="373" r:id="rId43"/>
    <p:sldId id="374" r:id="rId44"/>
    <p:sldId id="387" r:id="rId4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autoAdjust="0"/>
    <p:restoredTop sz="70513" autoAdjust="0"/>
  </p:normalViewPr>
  <p:slideViewPr>
    <p:cSldViewPr>
      <p:cViewPr varScale="1">
        <p:scale>
          <a:sx n="58" d="100"/>
          <a:sy n="58" d="100"/>
        </p:scale>
        <p:origin x="566" y="58"/>
      </p:cViewPr>
      <p:guideLst>
        <p:guide orient="horz" pos="2160"/>
        <p:guide pos="2880"/>
      </p:guideLst>
    </p:cSldViewPr>
  </p:slideViewPr>
  <p:outlineViewPr>
    <p:cViewPr>
      <p:scale>
        <a:sx n="33" d="100"/>
        <a:sy n="33" d="100"/>
      </p:scale>
      <p:origin x="0" y="17214"/>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D4A34F1-D8EF-454F-80DB-98C73206C291}" type="datetimeFigureOut">
              <a:rPr lang="en-US" smtClean="0"/>
              <a:pPr/>
              <a:t>9/24/2013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2557DC9-8E5A-4BF9-A29A-338FF3FC9769}" type="slidenum">
              <a:rPr lang="en-US" smtClean="0"/>
              <a:pPr/>
              <a:t>‹#›</a:t>
            </a:fld>
            <a:endParaRPr lang="en-US"/>
          </a:p>
        </p:txBody>
      </p:sp>
    </p:spTree>
    <p:extLst>
      <p:ext uri="{BB962C8B-B14F-4D97-AF65-F5344CB8AC3E}">
        <p14:creationId xmlns:p14="http://schemas.microsoft.com/office/powerpoint/2010/main" val="2018118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p:txBody>
      </p:sp>
      <p:sp>
        <p:nvSpPr>
          <p:cNvPr id="4" name="Slide Number Placeholder 3"/>
          <p:cNvSpPr>
            <a:spLocks noGrp="1"/>
          </p:cNvSpPr>
          <p:nvPr>
            <p:ph type="sldNum" sz="quarter" idx="10"/>
          </p:nvPr>
        </p:nvSpPr>
        <p:spPr/>
        <p:txBody>
          <a:bodyPr/>
          <a:lstStyle/>
          <a:p>
            <a:fld id="{C2557DC9-8E5A-4BF9-A29A-338FF3FC9769}" type="slidenum">
              <a:rPr lang="en-US" smtClean="0"/>
              <a:pPr/>
              <a:t>1</a:t>
            </a:fld>
            <a:endParaRPr lang="en-US"/>
          </a:p>
        </p:txBody>
      </p:sp>
    </p:spTree>
    <p:extLst>
      <p:ext uri="{BB962C8B-B14F-4D97-AF65-F5344CB8AC3E}">
        <p14:creationId xmlns:p14="http://schemas.microsoft.com/office/powerpoint/2010/main" val="238434790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 is</a:t>
            </a:r>
            <a:r>
              <a:rPr lang="en-US" baseline="0" dirty="0" smtClean="0"/>
              <a:t> a complete definition of a fragment of C, called </a:t>
            </a:r>
            <a:r>
              <a:rPr lang="en-US" baseline="0" dirty="0" err="1" smtClean="0"/>
              <a:t>KernelC</a:t>
            </a:r>
            <a:r>
              <a:rPr lang="en-US" baseline="0" dirty="0" smtClean="0"/>
              <a:t>, as generated by the K tool.</a:t>
            </a:r>
          </a:p>
          <a:p>
            <a:r>
              <a:rPr lang="en-US" baseline="0" dirty="0" smtClean="0"/>
              <a:t>The left column defines its formal syntax and the other two its formal semantics.</a:t>
            </a:r>
          </a:p>
          <a:p>
            <a:r>
              <a:rPr lang="en-US" baseline="0" dirty="0" smtClean="0"/>
              <a:t>I will next zoom through this definition and highlight some of the K tool’s features.</a:t>
            </a:r>
          </a:p>
          <a:p>
            <a:endParaRPr lang="en-US" dirty="0"/>
          </a:p>
        </p:txBody>
      </p:sp>
      <p:sp>
        <p:nvSpPr>
          <p:cNvPr id="4" name="Slide Number Placeholder 3"/>
          <p:cNvSpPr>
            <a:spLocks noGrp="1"/>
          </p:cNvSpPr>
          <p:nvPr>
            <p:ph type="sldNum" sz="quarter" idx="10"/>
          </p:nvPr>
        </p:nvSpPr>
        <p:spPr/>
        <p:txBody>
          <a:bodyPr/>
          <a:lstStyle/>
          <a:p>
            <a:fld id="{C2557DC9-8E5A-4BF9-A29A-338FF3FC9769}" type="slidenum">
              <a:rPr lang="en-US" smtClean="0"/>
              <a:pPr/>
              <a:t>10</a:t>
            </a:fld>
            <a:endParaRPr lang="en-US"/>
          </a:p>
        </p:txBody>
      </p:sp>
    </p:spTree>
    <p:extLst>
      <p:ext uri="{BB962C8B-B14F-4D97-AF65-F5344CB8AC3E}">
        <p14:creationId xmlns:p14="http://schemas.microsoft.com/office/powerpoint/2010/main" val="12193913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Syntax is</a:t>
            </a:r>
            <a:r>
              <a:rPr lang="en-US" baseline="0" dirty="0" smtClean="0"/>
              <a:t> declared using the conventional BNF notation, annotated with K attributes (in blue).</a:t>
            </a:r>
          </a:p>
          <a:p>
            <a:r>
              <a:rPr lang="en-US" baseline="0" dirty="0" smtClean="0"/>
              <a:t>For example, assignment is an expression construct taking two expression arguments (the left one can be a variable x, a pointer *x, etc.; we only discuss the former case here).</a:t>
            </a:r>
          </a:p>
          <a:p>
            <a:r>
              <a:rPr lang="en-US" baseline="0" dirty="0" smtClean="0"/>
              <a:t>The “strict(2)” annotation states that assignment is strict in the second argument, that is, that argument needs to be evaluated first.</a:t>
            </a:r>
          </a:p>
          <a:p>
            <a:r>
              <a:rPr lang="en-US" baseline="0" dirty="0" smtClean="0"/>
              <a:t>The semantic rule of assignment, which we discuss shortly, then can assume that the second argument is already a value.</a:t>
            </a:r>
            <a:endParaRPr lang="en-US" dirty="0"/>
          </a:p>
        </p:txBody>
      </p:sp>
      <p:sp>
        <p:nvSpPr>
          <p:cNvPr id="4" name="Slide Number Placeholder 3"/>
          <p:cNvSpPr>
            <a:spLocks noGrp="1"/>
          </p:cNvSpPr>
          <p:nvPr>
            <p:ph type="sldNum" sz="quarter" idx="10"/>
          </p:nvPr>
        </p:nvSpPr>
        <p:spPr/>
        <p:txBody>
          <a:bodyPr/>
          <a:lstStyle/>
          <a:p>
            <a:fld id="{C2557DC9-8E5A-4BF9-A29A-338FF3FC9769}" type="slidenum">
              <a:rPr lang="en-US" smtClean="0"/>
              <a:pPr/>
              <a:t>11</a:t>
            </a:fld>
            <a:endParaRPr lang="en-US"/>
          </a:p>
        </p:txBody>
      </p:sp>
    </p:spTree>
    <p:extLst>
      <p:ext uri="{BB962C8B-B14F-4D97-AF65-F5344CB8AC3E}">
        <p14:creationId xmlns:p14="http://schemas.microsoft.com/office/powerpoint/2010/main" val="20142647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K</a:t>
            </a:r>
            <a:r>
              <a:rPr lang="en-US" baseline="0" dirty="0" smtClean="0"/>
              <a:t> makes heavy use of configurations, which in the tool can be defined and initialized in a user friendly and colorful way.</a:t>
            </a:r>
          </a:p>
          <a:p>
            <a:r>
              <a:rPr lang="en-US" baseline="0" dirty="0" smtClean="0"/>
              <a:t>A configuration can be regarded as a snapshot of the program execution: it includes the remaining program, together with all the necessary semantic information to execute it.</a:t>
            </a:r>
          </a:p>
          <a:p>
            <a:r>
              <a:rPr lang="en-US" baseline="0" dirty="0" smtClean="0"/>
              <a:t>K configurations are organized as nested cell structures, whose leaves hold basic data organized in lists, maps, sets, etc.</a:t>
            </a:r>
          </a:p>
          <a:p>
            <a:r>
              <a:rPr lang="en-US" baseline="0" dirty="0" smtClean="0"/>
              <a:t>Cells can be referred to by their name; their order is irrelevant.</a:t>
            </a:r>
          </a:p>
          <a:p>
            <a:r>
              <a:rPr lang="en-US" baseline="0" dirty="0" smtClean="0"/>
              <a:t>In </a:t>
            </a:r>
            <a:r>
              <a:rPr lang="en-US" baseline="0" dirty="0" err="1" smtClean="0"/>
              <a:t>KernelC</a:t>
            </a:r>
            <a:r>
              <a:rPr lang="en-US" baseline="0" dirty="0" smtClean="0"/>
              <a:t>, the k cell holds the remaining code, funs the set of functions, </a:t>
            </a:r>
            <a:r>
              <a:rPr lang="en-US" baseline="0" dirty="0" err="1" smtClean="0"/>
              <a:t>env</a:t>
            </a:r>
            <a:r>
              <a:rPr lang="en-US" baseline="0" dirty="0" smtClean="0"/>
              <a:t> the current environment, </a:t>
            </a:r>
            <a:r>
              <a:rPr lang="en-US" baseline="0" dirty="0" err="1" smtClean="0"/>
              <a:t>mem</a:t>
            </a:r>
            <a:r>
              <a:rPr lang="en-US" baseline="0" dirty="0" smtClean="0"/>
              <a:t> the current heap, </a:t>
            </a:r>
            <a:r>
              <a:rPr lang="en-US" baseline="0" dirty="0" err="1" smtClean="0"/>
              <a:t>fstack</a:t>
            </a:r>
            <a:r>
              <a:rPr lang="en-US" baseline="0" dirty="0" smtClean="0"/>
              <a:t> the current function stack, in and out the current input/output buffers, </a:t>
            </a:r>
            <a:r>
              <a:rPr lang="en-US" baseline="0" dirty="0" err="1" smtClean="0"/>
              <a:t>ptr</a:t>
            </a:r>
            <a:r>
              <a:rPr lang="en-US" baseline="0" dirty="0" smtClean="0"/>
              <a:t> the current </a:t>
            </a:r>
            <a:r>
              <a:rPr lang="en-US" baseline="0" dirty="0" err="1" smtClean="0"/>
              <a:t>malloc</a:t>
            </a:r>
            <a:r>
              <a:rPr lang="en-US" baseline="0" dirty="0" smtClean="0"/>
              <a:t>/free pointer map, and so on.</a:t>
            </a:r>
          </a:p>
          <a:p>
            <a:endParaRPr lang="en-US" baseline="0" dirty="0" smtClean="0"/>
          </a:p>
        </p:txBody>
      </p:sp>
      <p:sp>
        <p:nvSpPr>
          <p:cNvPr id="4" name="Slide Number Placeholder 3"/>
          <p:cNvSpPr>
            <a:spLocks noGrp="1"/>
          </p:cNvSpPr>
          <p:nvPr>
            <p:ph type="sldNum" sz="quarter" idx="10"/>
          </p:nvPr>
        </p:nvSpPr>
        <p:spPr/>
        <p:txBody>
          <a:bodyPr/>
          <a:lstStyle/>
          <a:p>
            <a:fld id="{C2557DC9-8E5A-4BF9-A29A-338FF3FC9769}" type="slidenum">
              <a:rPr lang="en-US" smtClean="0"/>
              <a:pPr/>
              <a:t>12</a:t>
            </a:fld>
            <a:endParaRPr lang="en-US"/>
          </a:p>
        </p:txBody>
      </p:sp>
    </p:spTree>
    <p:extLst>
      <p:ext uri="{BB962C8B-B14F-4D97-AF65-F5344CB8AC3E}">
        <p14:creationId xmlns:p14="http://schemas.microsoft.com/office/powerpoint/2010/main" val="33245776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Once the syntax and configuration are defined, we can start adding semantic rules.</a:t>
            </a:r>
          </a:p>
          <a:p>
            <a:r>
              <a:rPr lang="en-US" dirty="0" smtClean="0"/>
              <a:t>K rules are contextual: they mention a configuration context in which they apply, together</a:t>
            </a:r>
            <a:r>
              <a:rPr lang="en-US" baseline="0" dirty="0" smtClean="0"/>
              <a:t> with local changes they make to that context.</a:t>
            </a:r>
          </a:p>
          <a:p>
            <a:r>
              <a:rPr lang="en-US" baseline="0" dirty="0" smtClean="0"/>
              <a:t>To enhance the modularity of your language definition, you typically aim at only mentioning the absolutely necessary context in your rules; the remaining details are filled in automatically by the tool.</a:t>
            </a:r>
          </a:p>
          <a:p>
            <a:r>
              <a:rPr lang="en-US" baseline="0" dirty="0" smtClean="0"/>
              <a:t>For example, here is the K rule for assignment, both in graphical and in ASCII formats; we only discuss the graphical notation here.</a:t>
            </a:r>
          </a:p>
          <a:p>
            <a:r>
              <a:rPr lang="en-US" baseline="0" dirty="0" smtClean="0"/>
              <a:t>Recall that assignment was strict(2), so we can assume that its second argument is a value, say V.</a:t>
            </a:r>
          </a:p>
          <a:p>
            <a:r>
              <a:rPr lang="en-US" dirty="0" smtClean="0"/>
              <a:t>The context of this rule involves two cells, the k cell which holds the current</a:t>
            </a:r>
            <a:r>
              <a:rPr lang="en-US" baseline="0" dirty="0" smtClean="0"/>
              <a:t> code and the </a:t>
            </a:r>
            <a:r>
              <a:rPr lang="en-US" baseline="0" dirty="0" err="1" smtClean="0"/>
              <a:t>env</a:t>
            </a:r>
            <a:r>
              <a:rPr lang="en-US" baseline="0" dirty="0" smtClean="0"/>
              <a:t> cell which holds the current environment.</a:t>
            </a:r>
          </a:p>
          <a:p>
            <a:r>
              <a:rPr lang="en-US" baseline="0" dirty="0" smtClean="0"/>
              <a:t>Moreover, from each cell, we only need certain pieces of information: from the k cell we only need the first task, which is the assignment X=V, and from the </a:t>
            </a:r>
            <a:r>
              <a:rPr lang="en-US" baseline="0" dirty="0" err="1" smtClean="0"/>
              <a:t>env</a:t>
            </a:r>
            <a:r>
              <a:rPr lang="en-US" baseline="0" dirty="0" smtClean="0"/>
              <a:t> cell we only need the binding X |-&gt; _.  The underscore stands for an anonymous variable, the intuition here being that that value is discarded anyway, so there is no need to bother naming it.</a:t>
            </a:r>
          </a:p>
          <a:p>
            <a:r>
              <a:rPr lang="en-US" baseline="0" dirty="0" smtClean="0"/>
              <a:t>The unnecessary parts of the cells, which we call frames, are metaphorically “torn away” and ignored, as suggested by the tears.</a:t>
            </a:r>
          </a:p>
          <a:p>
            <a:r>
              <a:rPr lang="en-US" baseline="0" dirty="0" smtClean="0"/>
              <a:t>Then, once the local context is established, we identify the parts of the context which need to change, underlying them, and then provide the changes under the lines.</a:t>
            </a:r>
          </a:p>
          <a:p>
            <a:r>
              <a:rPr lang="en-US" baseline="0" dirty="0" smtClean="0"/>
              <a:t>In our case, we rewrite both the assignment expression and the value of X in the environment to the assigned value V.</a:t>
            </a:r>
          </a:p>
          <a:p>
            <a:r>
              <a:rPr lang="en-US" baseline="0" dirty="0" smtClean="0"/>
              <a:t>Everything else stays unchanged.</a:t>
            </a:r>
          </a:p>
          <a:p>
            <a:r>
              <a:rPr lang="en-US" baseline="0" dirty="0" smtClean="0"/>
              <a:t>The concurrent semantics of K regards each rule as a transaction: all changes in a rule happen concurrently; moreover, rules themselves apply concurrently, provided their changes do not overlap.</a:t>
            </a:r>
          </a:p>
          <a:p>
            <a:endParaRPr lang="en-US" dirty="0"/>
          </a:p>
        </p:txBody>
      </p:sp>
      <p:sp>
        <p:nvSpPr>
          <p:cNvPr id="4" name="Slide Number Placeholder 3"/>
          <p:cNvSpPr>
            <a:spLocks noGrp="1"/>
          </p:cNvSpPr>
          <p:nvPr>
            <p:ph type="sldNum" sz="quarter" idx="10"/>
          </p:nvPr>
        </p:nvSpPr>
        <p:spPr/>
        <p:txBody>
          <a:bodyPr/>
          <a:lstStyle/>
          <a:p>
            <a:fld id="{C2557DC9-8E5A-4BF9-A29A-338FF3FC9769}" type="slidenum">
              <a:rPr lang="en-US" smtClean="0"/>
              <a:pPr/>
              <a:t>13</a:t>
            </a:fld>
            <a:endParaRPr lang="en-US"/>
          </a:p>
        </p:txBody>
      </p:sp>
    </p:spTree>
    <p:extLst>
      <p:ext uri="{BB962C8B-B14F-4D97-AF65-F5344CB8AC3E}">
        <p14:creationId xmlns:p14="http://schemas.microsoft.com/office/powerpoint/2010/main" val="9111102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2557DC9-8E5A-4BF9-A29A-338FF3FC9769}" type="slidenum">
              <a:rPr lang="en-US" smtClean="0"/>
              <a:pPr/>
              <a:t>15</a:t>
            </a:fld>
            <a:endParaRPr lang="en-US"/>
          </a:p>
        </p:txBody>
      </p:sp>
    </p:spTree>
    <p:extLst>
      <p:ext uri="{BB962C8B-B14F-4D97-AF65-F5344CB8AC3E}">
        <p14:creationId xmlns:p14="http://schemas.microsoft.com/office/powerpoint/2010/main" val="128427725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K scales!</a:t>
            </a:r>
          </a:p>
          <a:p>
            <a:r>
              <a:rPr lang="en-US" dirty="0" smtClean="0"/>
              <a:t>Besides a series of smaller</a:t>
            </a:r>
            <a:r>
              <a:rPr lang="en-US" baseline="0" dirty="0" smtClean="0"/>
              <a:t> and paradigmatic languages that are used for teaching purposes, there are several large and real languages that have been given semantics in K, such as:</a:t>
            </a:r>
          </a:p>
          <a:p>
            <a:r>
              <a:rPr lang="en-US" baseline="0" dirty="0" smtClean="0"/>
              <a:t>Java 1.4 has been defined by </a:t>
            </a:r>
            <a:r>
              <a:rPr lang="en-US" baseline="0" dirty="0" err="1" smtClean="0"/>
              <a:t>Feng</a:t>
            </a:r>
            <a:r>
              <a:rPr lang="en-US" baseline="0" dirty="0" smtClean="0"/>
              <a:t> Chen;</a:t>
            </a:r>
          </a:p>
          <a:p>
            <a:r>
              <a:rPr lang="en-US" dirty="0" smtClean="0"/>
              <a:t>Verilog</a:t>
            </a:r>
            <a:r>
              <a:rPr lang="en-US" baseline="0" dirty="0" smtClean="0"/>
              <a:t> by Pat Meredith and Mike </a:t>
            </a:r>
            <a:r>
              <a:rPr lang="en-US" baseline="0" dirty="0" err="1" smtClean="0"/>
              <a:t>Katelman</a:t>
            </a:r>
            <a:r>
              <a:rPr lang="en-US" baseline="0" dirty="0" smtClean="0"/>
              <a:t>;</a:t>
            </a:r>
          </a:p>
          <a:p>
            <a:r>
              <a:rPr lang="en-US" baseline="0" dirty="0" smtClean="0"/>
              <a:t>C by Chucky Ellison;</a:t>
            </a:r>
          </a:p>
          <a:p>
            <a:r>
              <a:rPr lang="en-US" baseline="0" dirty="0" smtClean="0"/>
              <a:t>just to mention a few.</a:t>
            </a:r>
          </a:p>
          <a:p>
            <a:r>
              <a:rPr lang="en-US" baseline="0" dirty="0" smtClean="0"/>
              <a:t>Many other large K semantics are under development.</a:t>
            </a:r>
            <a:endParaRPr lang="en-US" dirty="0"/>
          </a:p>
        </p:txBody>
      </p:sp>
      <p:sp>
        <p:nvSpPr>
          <p:cNvPr id="4" name="Slide Number Placeholder 3"/>
          <p:cNvSpPr>
            <a:spLocks noGrp="1"/>
          </p:cNvSpPr>
          <p:nvPr>
            <p:ph type="sldNum" sz="quarter" idx="10"/>
          </p:nvPr>
        </p:nvSpPr>
        <p:spPr/>
        <p:txBody>
          <a:bodyPr/>
          <a:lstStyle/>
          <a:p>
            <a:fld id="{C2557DC9-8E5A-4BF9-A29A-338FF3FC9769}" type="slidenum">
              <a:rPr lang="en-US" smtClean="0"/>
              <a:pPr/>
              <a:t>17</a:t>
            </a:fld>
            <a:endParaRPr lang="en-US"/>
          </a:p>
        </p:txBody>
      </p:sp>
    </p:spTree>
    <p:extLst>
      <p:ext uri="{BB962C8B-B14F-4D97-AF65-F5344CB8AC3E}">
        <p14:creationId xmlns:p14="http://schemas.microsoft.com/office/powerpoint/2010/main" val="201820078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 give an</a:t>
            </a:r>
            <a:r>
              <a:rPr lang="en-US" baseline="0" dirty="0" smtClean="0"/>
              <a:t> idea what it takes to define a large language, here is, for example, the configuration of C.</a:t>
            </a:r>
          </a:p>
          <a:p>
            <a:r>
              <a:rPr lang="en-US" baseline="0" dirty="0" smtClean="0"/>
              <a:t>It has more than 70 cells!</a:t>
            </a:r>
          </a:p>
          <a:p>
            <a:r>
              <a:rPr lang="en-US" baseline="0" dirty="0" smtClean="0"/>
              <a:t>The heap, which is the subject of so many debates in program verification, is just one of them.</a:t>
            </a:r>
          </a:p>
          <a:p>
            <a:endParaRPr lang="en-US" dirty="0"/>
          </a:p>
        </p:txBody>
      </p:sp>
      <p:sp>
        <p:nvSpPr>
          <p:cNvPr id="4" name="Slide Number Placeholder 3"/>
          <p:cNvSpPr>
            <a:spLocks noGrp="1"/>
          </p:cNvSpPr>
          <p:nvPr>
            <p:ph type="sldNum" sz="quarter" idx="10"/>
          </p:nvPr>
        </p:nvSpPr>
        <p:spPr/>
        <p:txBody>
          <a:bodyPr/>
          <a:lstStyle/>
          <a:p>
            <a:fld id="{C2557DC9-8E5A-4BF9-A29A-338FF3FC9769}" type="slidenum">
              <a:rPr lang="en-US" smtClean="0"/>
              <a:pPr/>
              <a:t>18</a:t>
            </a:fld>
            <a:endParaRPr lang="en-US"/>
          </a:p>
        </p:txBody>
      </p:sp>
    </p:spTree>
    <p:extLst>
      <p:ext uri="{BB962C8B-B14F-4D97-AF65-F5344CB8AC3E}">
        <p14:creationId xmlns:p14="http://schemas.microsoft.com/office/powerpoint/2010/main" val="185061054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C definition has about</a:t>
            </a:r>
            <a:r>
              <a:rPr lang="en-US" baseline="0" dirty="0" smtClean="0"/>
              <a:t> 1200 rules.</a:t>
            </a:r>
          </a:p>
          <a:p>
            <a:endParaRPr lang="en-US" baseline="0" dirty="0" smtClean="0"/>
          </a:p>
          <a:p>
            <a:r>
              <a:rPr lang="en-US" baseline="0" dirty="0" smtClean="0"/>
              <a:t>Since a definition is correct by definition, it is important to gain as much confidence in it as possible.</a:t>
            </a:r>
          </a:p>
          <a:p>
            <a:endParaRPr lang="en-US" baseline="0" dirty="0" smtClean="0"/>
          </a:p>
          <a:p>
            <a:r>
              <a:rPr lang="en-US" baseline="0" dirty="0" smtClean="0"/>
              <a:t>Our approach in K is to extensively test our definitions by executing them.  In the case of C, the semantics has been tested against several thousands programs in a regression test suite, including </a:t>
            </a:r>
            <a:r>
              <a:rPr lang="en-US" baseline="0" dirty="0" err="1" smtClean="0"/>
              <a:t>gcc’s</a:t>
            </a:r>
            <a:r>
              <a:rPr lang="en-US" baseline="0" dirty="0" smtClean="0"/>
              <a:t> torture test suite, code from the obfuscated C competitions, as well as many other programs found on the internet which were devised to explore the dark corners of the C language.</a:t>
            </a:r>
          </a:p>
          <a:p>
            <a:endParaRPr lang="en-US" baseline="0" dirty="0" smtClean="0"/>
          </a:p>
          <a:p>
            <a:r>
              <a:rPr lang="en-US" baseline="0" dirty="0" smtClean="0"/>
              <a:t>As of now (</a:t>
            </a:r>
            <a:r>
              <a:rPr lang="en-US" baseline="0" dirty="0" err="1" smtClean="0"/>
              <a:t>Septemeber</a:t>
            </a:r>
            <a:r>
              <a:rPr lang="en-US" baseline="0" dirty="0" smtClean="0"/>
              <a:t> 2012), the K semantics of C passes 99.2% of the programs in our large test suite.</a:t>
            </a:r>
          </a:p>
          <a:p>
            <a:r>
              <a:rPr lang="en-US" baseline="0" dirty="0" smtClean="0"/>
              <a:t>Note that </a:t>
            </a:r>
            <a:r>
              <a:rPr lang="en-US" baseline="0" dirty="0" err="1" smtClean="0"/>
              <a:t>gcc</a:t>
            </a:r>
            <a:r>
              <a:rPr lang="en-US" baseline="0" dirty="0" smtClean="0"/>
              <a:t> only passes 99%, ICC 99.4%, and Clang 98.3%, all these without optimizations enabled (optimizations reduce these numbers by a few percentages).</a:t>
            </a:r>
          </a:p>
          <a:p>
            <a:r>
              <a:rPr lang="en-US" baseline="0" dirty="0" smtClean="0"/>
              <a:t>The reason for which these compilers and even our semantics do not pass all programs, is partly because the semantics of C is not well explained in the manual and allows room for interpretation and confusion.</a:t>
            </a:r>
          </a:p>
          <a:p>
            <a:r>
              <a:rPr lang="en-US" baseline="0" dirty="0" smtClean="0"/>
              <a:t>These tools simply do not agree on what a correct C program is.</a:t>
            </a:r>
          </a:p>
          <a:p>
            <a:r>
              <a:rPr lang="en-US" baseline="0" dirty="0" smtClean="0"/>
              <a:t>Funny, isn’t it?  Particularly when you want to actually verify C programs …</a:t>
            </a:r>
          </a:p>
          <a:p>
            <a:endParaRPr lang="en-US" baseline="0" dirty="0" smtClean="0"/>
          </a:p>
          <a:p>
            <a:r>
              <a:rPr lang="en-US" baseline="0" dirty="0" smtClean="0"/>
              <a:t>At our knowledge, the K semantics of C is the most complete C semantic to date.</a:t>
            </a:r>
          </a:p>
          <a:p>
            <a:endParaRPr lang="en-US" baseline="0" dirty="0" smtClean="0"/>
          </a:p>
        </p:txBody>
      </p:sp>
      <p:sp>
        <p:nvSpPr>
          <p:cNvPr id="4" name="Slide Number Placeholder 3"/>
          <p:cNvSpPr>
            <a:spLocks noGrp="1"/>
          </p:cNvSpPr>
          <p:nvPr>
            <p:ph type="sldNum" sz="quarter" idx="10"/>
          </p:nvPr>
        </p:nvSpPr>
        <p:spPr/>
        <p:txBody>
          <a:bodyPr/>
          <a:lstStyle/>
          <a:p>
            <a:fld id="{C2557DC9-8E5A-4BF9-A29A-338FF3FC9769}" type="slidenum">
              <a:rPr lang="en-US" smtClean="0"/>
              <a:pPr/>
              <a:t>20</a:t>
            </a:fld>
            <a:endParaRPr lang="en-US"/>
          </a:p>
        </p:txBody>
      </p:sp>
    </p:spTree>
    <p:extLst>
      <p:ext uri="{BB962C8B-B14F-4D97-AF65-F5344CB8AC3E}">
        <p14:creationId xmlns:p14="http://schemas.microsoft.com/office/powerpoint/2010/main" val="338888256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2557DC9-8E5A-4BF9-A29A-338FF3FC9769}" type="slidenum">
              <a:rPr lang="en-US" smtClean="0"/>
              <a:pPr/>
              <a:t>44</a:t>
            </a:fld>
            <a:endParaRPr lang="en-US"/>
          </a:p>
        </p:txBody>
      </p:sp>
    </p:spTree>
    <p:extLst>
      <p:ext uri="{BB962C8B-B14F-4D97-AF65-F5344CB8AC3E}">
        <p14:creationId xmlns:p14="http://schemas.microsoft.com/office/powerpoint/2010/main" val="22864333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err="1" smtClean="0"/>
              <a:t>Traian</a:t>
            </a:r>
            <a:r>
              <a:rPr lang="en-US" baseline="0" dirty="0" smtClean="0"/>
              <a:t> </a:t>
            </a:r>
            <a:r>
              <a:rPr lang="en-US" baseline="0" dirty="0" err="1" smtClean="0"/>
              <a:t>Serbanuta</a:t>
            </a:r>
            <a:r>
              <a:rPr lang="en-US" baseline="0" dirty="0" smtClean="0"/>
              <a:t> is currently the K tool development lead.</a:t>
            </a:r>
          </a:p>
        </p:txBody>
      </p:sp>
      <p:sp>
        <p:nvSpPr>
          <p:cNvPr id="4" name="Slide Number Placeholder 3"/>
          <p:cNvSpPr>
            <a:spLocks noGrp="1"/>
          </p:cNvSpPr>
          <p:nvPr>
            <p:ph type="sldNum" sz="quarter" idx="10"/>
          </p:nvPr>
        </p:nvSpPr>
        <p:spPr/>
        <p:txBody>
          <a:bodyPr/>
          <a:lstStyle/>
          <a:p>
            <a:fld id="{C2557DC9-8E5A-4BF9-A29A-338FF3FC9769}" type="slidenum">
              <a:rPr lang="en-US" smtClean="0"/>
              <a:pPr/>
              <a:t>2</a:t>
            </a:fld>
            <a:endParaRPr lang="en-US"/>
          </a:p>
        </p:txBody>
      </p:sp>
    </p:spTree>
    <p:extLst>
      <p:ext uri="{BB962C8B-B14F-4D97-AF65-F5344CB8AC3E}">
        <p14:creationId xmlns:p14="http://schemas.microsoft.com/office/powerpoint/2010/main" val="8394856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K is a language</a:t>
            </a:r>
            <a:r>
              <a:rPr lang="en-US" baseline="0" dirty="0" smtClean="0"/>
              <a:t> design framework and suite of tools.</a:t>
            </a:r>
          </a:p>
          <a:p>
            <a:r>
              <a:rPr lang="en-US" baseline="0" dirty="0" smtClean="0"/>
              <a:t>Its vision is to allow and encourage the language designers to formally define their languages once and for all, using an intuitive and attractive notation, and then obtain essentially for free implementations as well as analysis tools for the defined languages.</a:t>
            </a:r>
          </a:p>
          <a:p>
            <a:r>
              <a:rPr lang="en-US" baseline="0" dirty="0" smtClean="0"/>
              <a:t>This is a long-standing dream of the programming language community.</a:t>
            </a:r>
          </a:p>
          <a:p>
            <a:r>
              <a:rPr lang="en-US" baseline="0" dirty="0" smtClean="0"/>
              <a:t>Our objective in the K project is to develop the foundations, techniques, and tools to make this dream a reality.</a:t>
            </a:r>
            <a:endParaRPr lang="en-US" dirty="0"/>
          </a:p>
        </p:txBody>
      </p:sp>
      <p:sp>
        <p:nvSpPr>
          <p:cNvPr id="4" name="Slide Number Placeholder 3"/>
          <p:cNvSpPr>
            <a:spLocks noGrp="1"/>
          </p:cNvSpPr>
          <p:nvPr>
            <p:ph type="sldNum" sz="quarter" idx="10"/>
          </p:nvPr>
        </p:nvSpPr>
        <p:spPr/>
        <p:txBody>
          <a:bodyPr/>
          <a:lstStyle/>
          <a:p>
            <a:fld id="{C2557DC9-8E5A-4BF9-A29A-338FF3FC9769}" type="slidenum">
              <a:rPr lang="en-US" smtClean="0"/>
              <a:pPr/>
              <a:t>3</a:t>
            </a:fld>
            <a:endParaRPr lang="en-US"/>
          </a:p>
        </p:txBody>
      </p:sp>
    </p:spTree>
    <p:extLst>
      <p:ext uri="{BB962C8B-B14F-4D97-AF65-F5344CB8AC3E}">
        <p14:creationId xmlns:p14="http://schemas.microsoft.com/office/powerpoint/2010/main" val="19307804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Before we introduce</a:t>
            </a:r>
            <a:r>
              <a:rPr lang="en-US" baseline="0" dirty="0" smtClean="0"/>
              <a:t> our approach, let me first explain what the problem is.</a:t>
            </a:r>
          </a:p>
          <a:p>
            <a:r>
              <a:rPr lang="en-US" baseline="0" dirty="0" smtClean="0"/>
              <a:t>Consider some real programming language, say  L.</a:t>
            </a:r>
          </a:p>
          <a:p>
            <a:r>
              <a:rPr lang="en-US" baseline="0" dirty="0" smtClean="0"/>
              <a:t>Do we have any formal semantics for L?  Most likely not.  This step is typically skipped, being considered by many, unfortunately even programming language experts, too expensive to be worth the effort.</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In fact, a human</a:t>
            </a:r>
            <a:r>
              <a:rPr lang="en-US" baseline="0" dirty="0" smtClean="0"/>
              <a:t> readable</a:t>
            </a:r>
            <a:r>
              <a:rPr lang="en-US" dirty="0" smtClean="0"/>
              <a:t> language semantics can</a:t>
            </a:r>
            <a:r>
              <a:rPr lang="en-US" baseline="0" dirty="0" smtClean="0"/>
              <a:t> be</a:t>
            </a:r>
            <a:r>
              <a:rPr lang="en-US" dirty="0" smtClean="0"/>
              <a:t> </a:t>
            </a:r>
            <a:r>
              <a:rPr lang="en-US" baseline="0" dirty="0" smtClean="0"/>
              <a:t>an excellent means to understand and even learn the language!</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One problem is, however, that existing semantic approaches are too heavy, non-modular, and hard to digest by humans.</a:t>
            </a:r>
          </a:p>
          <a:p>
            <a:r>
              <a:rPr lang="en-US" baseline="0" dirty="0" smtClean="0"/>
              <a:t>Then consider the various implementations and analysis tools for L, even the formal analysis tools.</a:t>
            </a:r>
          </a:p>
          <a:p>
            <a:r>
              <a:rPr lang="en-US" baseline="0" dirty="0" smtClean="0"/>
              <a:t>With a lack of semantics, these are based on some </a:t>
            </a:r>
            <a:r>
              <a:rPr lang="en-US" baseline="0" dirty="0" err="1" smtClean="0"/>
              <a:t>adhoc</a:t>
            </a:r>
            <a:r>
              <a:rPr lang="en-US" baseline="0" dirty="0" smtClean="0"/>
              <a:t> understanding of their developers of what the language L is; more specifically, they build upon </a:t>
            </a:r>
            <a:r>
              <a:rPr lang="en-US" baseline="0" dirty="0" err="1" smtClean="0"/>
              <a:t>adhoc</a:t>
            </a:r>
            <a:r>
              <a:rPr lang="en-US" baseline="0" dirty="0" smtClean="0"/>
              <a:t> language models, which are hardwired in the tools or systems, but without any guarantee that these models are the right ones, or even sound projections of the actual language semantics.</a:t>
            </a:r>
          </a:p>
        </p:txBody>
      </p:sp>
      <p:sp>
        <p:nvSpPr>
          <p:cNvPr id="4" name="Slide Number Placeholder 3"/>
          <p:cNvSpPr>
            <a:spLocks noGrp="1"/>
          </p:cNvSpPr>
          <p:nvPr>
            <p:ph type="sldNum" sz="quarter" idx="10"/>
          </p:nvPr>
        </p:nvSpPr>
        <p:spPr/>
        <p:txBody>
          <a:bodyPr/>
          <a:lstStyle/>
          <a:p>
            <a:fld id="{C2557DC9-8E5A-4BF9-A29A-338FF3FC9769}" type="slidenum">
              <a:rPr lang="en-US" smtClean="0"/>
              <a:pPr/>
              <a:t>4</a:t>
            </a:fld>
            <a:endParaRPr lang="en-US"/>
          </a:p>
        </p:txBody>
      </p:sp>
    </p:spTree>
    <p:extLst>
      <p:ext uri="{BB962C8B-B14F-4D97-AF65-F5344CB8AC3E}">
        <p14:creationId xmlns:p14="http://schemas.microsoft.com/office/powerpoint/2010/main" val="17676427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lack of a formal semantics in implementations and analysis tools does not come without consequences.</a:t>
            </a:r>
          </a:p>
          <a:p>
            <a:endParaRPr lang="en-US" baseline="0" dirty="0" smtClean="0"/>
          </a:p>
          <a:p>
            <a:r>
              <a:rPr lang="en-US" baseline="0" dirty="0" smtClean="0"/>
              <a:t>Consider this two-line C function.  Recall that, in C, assignment is an expression construct which evaluates to the assigned expression and, as a side effect, also writes the variable. </a:t>
            </a:r>
          </a:p>
          <a:p>
            <a:r>
              <a:rPr lang="en-US" baseline="0" dirty="0" smtClean="0"/>
              <a:t>What does main() return?</a:t>
            </a:r>
          </a:p>
          <a:p>
            <a:endParaRPr lang="en-US" baseline="0" dirty="0" smtClean="0"/>
          </a:p>
          <a:p>
            <a:r>
              <a:rPr lang="en-US" baseline="0" dirty="0" smtClean="0"/>
              <a:t>According to the C “standard”, a rather informal and confusing 700-page document, this program is undefined (because it manifests two </a:t>
            </a:r>
            <a:r>
              <a:rPr lang="en-US" baseline="0" dirty="0" err="1" smtClean="0"/>
              <a:t>unsequenced</a:t>
            </a:r>
            <a:r>
              <a:rPr lang="en-US" baseline="0" dirty="0" smtClean="0"/>
              <a:t> writes to the same location).</a:t>
            </a:r>
          </a:p>
          <a:p>
            <a:r>
              <a:rPr lang="en-US" baseline="0" dirty="0" smtClean="0"/>
              <a:t>However, different C compilers, even different versions of the same compiler, return different results: some 3, others 4.  While surprising, this is somewhat acceptable, since compilers are free to optimize assuming that it is programmers’ responsibility that their programs are defined.</a:t>
            </a:r>
          </a:p>
          <a:p>
            <a:endParaRPr lang="en-US" baseline="0" dirty="0" smtClean="0"/>
          </a:p>
          <a:p>
            <a:r>
              <a:rPr lang="en-US" baseline="0" dirty="0" smtClean="0"/>
              <a:t>What is surprising, even unacceptable, is that formal program verifiers actually “prove” that it returns 4!  I personally have a hard time understanding how it is even possible to return 4.</a:t>
            </a:r>
          </a:p>
          <a:p>
            <a:endParaRPr lang="en-US" baseline="0" dirty="0" smtClean="0"/>
          </a:p>
          <a:p>
            <a:r>
              <a:rPr lang="en-US" baseline="0" dirty="0" smtClean="0"/>
              <a:t>Anyway, the rhetoric question here is: how can we trust any program verification claims, if advanced formal analysis tools can prove correct obviously wrong two-line programs?</a:t>
            </a:r>
          </a:p>
          <a:p>
            <a:endParaRPr lang="en-US" baseline="0" dirty="0" smtClean="0"/>
          </a:p>
        </p:txBody>
      </p:sp>
      <p:sp>
        <p:nvSpPr>
          <p:cNvPr id="4" name="Slide Number Placeholder 3"/>
          <p:cNvSpPr>
            <a:spLocks noGrp="1"/>
          </p:cNvSpPr>
          <p:nvPr>
            <p:ph type="sldNum" sz="quarter" idx="10"/>
          </p:nvPr>
        </p:nvSpPr>
        <p:spPr/>
        <p:txBody>
          <a:bodyPr/>
          <a:lstStyle/>
          <a:p>
            <a:fld id="{C2557DC9-8E5A-4BF9-A29A-338FF3FC9769}" type="slidenum">
              <a:rPr lang="en-US" smtClean="0"/>
              <a:pPr/>
              <a:t>5</a:t>
            </a:fld>
            <a:endParaRPr lang="en-US"/>
          </a:p>
        </p:txBody>
      </p:sp>
    </p:spTree>
    <p:extLst>
      <p:ext uri="{BB962C8B-B14F-4D97-AF65-F5344CB8AC3E}">
        <p14:creationId xmlns:p14="http://schemas.microsoft.com/office/powerpoint/2010/main" val="21282720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Our</a:t>
            </a:r>
            <a:r>
              <a:rPr lang="en-US" baseline="0" dirty="0" smtClean="0"/>
              <a:t> firm position is that programming languages must have formal semantics.</a:t>
            </a:r>
          </a:p>
          <a:p>
            <a:r>
              <a:rPr lang="en-US" baseline="0" dirty="0" smtClean="0"/>
              <a:t>Period!</a:t>
            </a:r>
          </a:p>
          <a:p>
            <a:r>
              <a:rPr lang="en-US" baseline="0" dirty="0" smtClean="0"/>
              <a:t>Moreover, analysis or verification tools should build upon formal semantics.</a:t>
            </a:r>
          </a:p>
          <a:p>
            <a:r>
              <a:rPr lang="en-US" baseline="0" dirty="0" smtClean="0"/>
              <a:t>Otherwise, they are </a:t>
            </a:r>
            <a:r>
              <a:rPr lang="en-US" baseline="0" dirty="0" err="1" smtClean="0"/>
              <a:t>adhoc</a:t>
            </a:r>
            <a:r>
              <a:rPr lang="en-US" baseline="0" dirty="0" smtClean="0"/>
              <a:t> and likely wrong.</a:t>
            </a:r>
          </a:p>
          <a:p>
            <a:endParaRPr lang="en-US" dirty="0" smtClean="0"/>
          </a:p>
          <a:p>
            <a:r>
              <a:rPr lang="en-US" dirty="0" smtClean="0"/>
              <a:t>Informal language manuals,</a:t>
            </a:r>
            <a:r>
              <a:rPr lang="en-US" baseline="0" dirty="0" smtClean="0"/>
              <a:t> or “standards” are simply insufficient.</a:t>
            </a:r>
          </a:p>
          <a:p>
            <a:r>
              <a:rPr lang="en-US" dirty="0" smtClean="0"/>
              <a:t>Interestingly, these </a:t>
            </a:r>
            <a:r>
              <a:rPr lang="en-US" baseline="0" dirty="0" smtClean="0"/>
              <a:t>manuals</a:t>
            </a:r>
            <a:r>
              <a:rPr lang="en-US" dirty="0" smtClean="0"/>
              <a:t> tend</a:t>
            </a:r>
            <a:r>
              <a:rPr lang="en-US" baseline="0" dirty="0" smtClean="0"/>
              <a:t> to</a:t>
            </a:r>
            <a:r>
              <a:rPr lang="en-US" dirty="0" smtClean="0"/>
              <a:t> include a formal syntax of the language,</a:t>
            </a:r>
            <a:r>
              <a:rPr lang="en-US" baseline="0" dirty="0" smtClean="0"/>
              <a:t> typically in an appendix.</a:t>
            </a:r>
          </a:p>
          <a:p>
            <a:r>
              <a:rPr lang="en-US" dirty="0" smtClean="0"/>
              <a:t>Why not a formal</a:t>
            </a:r>
            <a:r>
              <a:rPr lang="en-US" baseline="0" dirty="0" smtClean="0"/>
              <a:t> semantics appendix as well?</a:t>
            </a:r>
          </a:p>
          <a:p>
            <a:r>
              <a:rPr lang="en-US" baseline="0" dirty="0" smtClean="0"/>
              <a:t>In our experience, most programmers are simply scared of semantics, and for good reasons: it takes a lot to digest semantic formalisms, then it is quite boring and tedious to give a semantics to a complete language due to the lack of modularity of most semantic frameworks, and in the end there is not much you can get from or do with a semantics.</a:t>
            </a:r>
          </a:p>
          <a:p>
            <a:r>
              <a:rPr lang="en-US" baseline="0" dirty="0" smtClean="0"/>
              <a:t>We are here because we believe that this can be changed.</a:t>
            </a:r>
          </a:p>
          <a:p>
            <a:endParaRPr lang="en-US" dirty="0"/>
          </a:p>
        </p:txBody>
      </p:sp>
      <p:sp>
        <p:nvSpPr>
          <p:cNvPr id="4" name="Slide Number Placeholder 3"/>
          <p:cNvSpPr>
            <a:spLocks noGrp="1"/>
          </p:cNvSpPr>
          <p:nvPr>
            <p:ph type="sldNum" sz="quarter" idx="10"/>
          </p:nvPr>
        </p:nvSpPr>
        <p:spPr/>
        <p:txBody>
          <a:bodyPr/>
          <a:lstStyle/>
          <a:p>
            <a:fld id="{C2557DC9-8E5A-4BF9-A29A-338FF3FC9769}" type="slidenum">
              <a:rPr lang="en-US" smtClean="0"/>
              <a:pPr/>
              <a:t>6</a:t>
            </a:fld>
            <a:endParaRPr lang="en-US"/>
          </a:p>
        </p:txBody>
      </p:sp>
    </p:spTree>
    <p:extLst>
      <p:ext uri="{BB962C8B-B14F-4D97-AF65-F5344CB8AC3E}">
        <p14:creationId xmlns:p14="http://schemas.microsoft.com/office/powerpoint/2010/main" val="41545251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What we want is a semantic framework which makes it easy and fun to define programming languages,</a:t>
            </a:r>
            <a:r>
              <a:rPr lang="en-US" baseline="0" dirty="0" smtClean="0"/>
              <a:t> no matter how complex or large they are.</a:t>
            </a:r>
            <a:endParaRPr lang="en-US" dirty="0"/>
          </a:p>
        </p:txBody>
      </p:sp>
      <p:sp>
        <p:nvSpPr>
          <p:cNvPr id="4" name="Slide Number Placeholder 3"/>
          <p:cNvSpPr>
            <a:spLocks noGrp="1"/>
          </p:cNvSpPr>
          <p:nvPr>
            <p:ph type="sldNum" sz="quarter" idx="10"/>
          </p:nvPr>
        </p:nvSpPr>
        <p:spPr/>
        <p:txBody>
          <a:bodyPr/>
          <a:lstStyle/>
          <a:p>
            <a:fld id="{C2557DC9-8E5A-4BF9-A29A-338FF3FC9769}" type="slidenum">
              <a:rPr lang="en-US" smtClean="0"/>
              <a:pPr/>
              <a:t>7</a:t>
            </a:fld>
            <a:endParaRPr lang="en-US"/>
          </a:p>
        </p:txBody>
      </p:sp>
    </p:spTree>
    <p:extLst>
      <p:ext uri="{BB962C8B-B14F-4D97-AF65-F5344CB8AC3E}">
        <p14:creationId xmlns:p14="http://schemas.microsoft.com/office/powerpoint/2010/main" val="15011103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Recall our overall approach: one formal</a:t>
            </a:r>
            <a:r>
              <a:rPr lang="en-US" baseline="0" dirty="0" smtClean="0"/>
              <a:t> definition</a:t>
            </a:r>
            <a:r>
              <a:rPr lang="en-US" dirty="0" smtClean="0"/>
              <a:t> of the language given once and for all, and then the various</a:t>
            </a:r>
            <a:r>
              <a:rPr lang="en-US" baseline="0" dirty="0" smtClean="0"/>
              <a:t> tools derived from the formal definition.</a:t>
            </a:r>
            <a:endParaRPr lang="en-US" dirty="0"/>
          </a:p>
        </p:txBody>
      </p:sp>
      <p:sp>
        <p:nvSpPr>
          <p:cNvPr id="4" name="Slide Number Placeholder 3"/>
          <p:cNvSpPr>
            <a:spLocks noGrp="1"/>
          </p:cNvSpPr>
          <p:nvPr>
            <p:ph type="sldNum" sz="quarter" idx="10"/>
          </p:nvPr>
        </p:nvSpPr>
        <p:spPr/>
        <p:txBody>
          <a:bodyPr/>
          <a:lstStyle/>
          <a:p>
            <a:fld id="{C2557DC9-8E5A-4BF9-A29A-338FF3FC9769}" type="slidenum">
              <a:rPr lang="en-US" smtClean="0"/>
              <a:pPr/>
              <a:t>8</a:t>
            </a:fld>
            <a:endParaRPr lang="en-US"/>
          </a:p>
        </p:txBody>
      </p:sp>
    </p:spTree>
    <p:extLst>
      <p:ext uri="{BB962C8B-B14F-4D97-AF65-F5344CB8AC3E}">
        <p14:creationId xmlns:p14="http://schemas.microsoft.com/office/powerpoint/2010/main" val="13704066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central step is therefore to formally define the language.</a:t>
            </a:r>
          </a:p>
          <a:p>
            <a:r>
              <a:rPr lang="en-US" dirty="0" smtClean="0"/>
              <a:t>That requires an</a:t>
            </a:r>
            <a:r>
              <a:rPr lang="en-US" baseline="0" dirty="0" smtClean="0"/>
              <a:t> appropriate formalism and notation, easy to understand and use.</a:t>
            </a:r>
          </a:p>
          <a:p>
            <a:r>
              <a:rPr lang="en-US" baseline="0" dirty="0" smtClean="0"/>
              <a:t>If one needs a PhD in order to define a language, then we have already failed.</a:t>
            </a:r>
            <a:endParaRPr lang="en-US" dirty="0"/>
          </a:p>
        </p:txBody>
      </p:sp>
      <p:sp>
        <p:nvSpPr>
          <p:cNvPr id="4" name="Slide Number Placeholder 3"/>
          <p:cNvSpPr>
            <a:spLocks noGrp="1"/>
          </p:cNvSpPr>
          <p:nvPr>
            <p:ph type="sldNum" sz="quarter" idx="10"/>
          </p:nvPr>
        </p:nvSpPr>
        <p:spPr/>
        <p:txBody>
          <a:bodyPr/>
          <a:lstStyle/>
          <a:p>
            <a:fld id="{C2557DC9-8E5A-4BF9-A29A-338FF3FC9769}" type="slidenum">
              <a:rPr lang="en-US" smtClean="0"/>
              <a:pPr/>
              <a:t>9</a:t>
            </a:fld>
            <a:endParaRPr lang="en-US"/>
          </a:p>
        </p:txBody>
      </p:sp>
    </p:spTree>
    <p:extLst>
      <p:ext uri="{BB962C8B-B14F-4D97-AF65-F5344CB8AC3E}">
        <p14:creationId xmlns:p14="http://schemas.microsoft.com/office/powerpoint/2010/main" val="40632299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9/24/2013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9/24/2013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9/24/2013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9/24/2013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9/24/2013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9/24/2013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9/24/2013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9/24/2013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9/24/2013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9/24/2013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9/24/2013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9/24/2013</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5.emf"/><Relationship Id="rId4" Type="http://schemas.openxmlformats.org/officeDocument/2006/relationships/image" Target="../media/image4.emf"/></Relationships>
</file>

<file path=ppt/slides/_rels/slide11.xml.rels><?xml version="1.0" encoding="UTF-8" standalone="yes"?>
<Relationships xmlns="http://schemas.openxmlformats.org/package/2006/relationships"><Relationship Id="rId3" Type="http://schemas.openxmlformats.org/officeDocument/2006/relationships/image" Target="../media/image3.emf"/><Relationship Id="rId7" Type="http://schemas.openxmlformats.org/officeDocument/2006/relationships/image" Target="../media/image7.emf"/><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6.emf"/><Relationship Id="rId5" Type="http://schemas.openxmlformats.org/officeDocument/2006/relationships/image" Target="../media/image5.emf"/><Relationship Id="rId4" Type="http://schemas.openxmlformats.org/officeDocument/2006/relationships/image" Target="../media/image4.emf"/></Relationships>
</file>

<file path=ppt/slides/_rels/slide1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8.emf"/><Relationship Id="rId5" Type="http://schemas.openxmlformats.org/officeDocument/2006/relationships/image" Target="../media/image5.emf"/><Relationship Id="rId4" Type="http://schemas.openxmlformats.org/officeDocument/2006/relationships/image" Target="../media/image4.emf"/></Relationships>
</file>

<file path=ppt/slides/_rels/slide1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9.emf"/><Relationship Id="rId5" Type="http://schemas.openxmlformats.org/officeDocument/2006/relationships/image" Target="../media/image5.emf"/><Relationship Id="rId4" Type="http://schemas.openxmlformats.org/officeDocument/2006/relationships/image" Target="../media/image4.em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hyperlink" Target="http://kframework.org/"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6.emf"/><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3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3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 Id="rId5" Type="http://schemas.openxmlformats.org/officeDocument/2006/relationships/image" Target="../media/image35.png"/><Relationship Id="rId4" Type="http://schemas.openxmlformats.org/officeDocument/2006/relationships/image" Target="../media/image34.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676400"/>
            <a:ext cx="7772400" cy="1470025"/>
          </a:xfrm>
        </p:spPr>
        <p:txBody>
          <a:bodyPr/>
          <a:lstStyle/>
          <a:p>
            <a:r>
              <a:rPr lang="en-US" dirty="0" smtClean="0"/>
              <a:t>Specify and Verify Your</a:t>
            </a:r>
            <a:br>
              <a:rPr lang="en-US" dirty="0" smtClean="0"/>
            </a:br>
            <a:r>
              <a:rPr lang="en-US" dirty="0" smtClean="0"/>
              <a:t>Language using K</a:t>
            </a:r>
            <a:endParaRPr lang="en-US" dirty="0"/>
          </a:p>
        </p:txBody>
      </p:sp>
      <p:sp>
        <p:nvSpPr>
          <p:cNvPr id="3" name="Subtitle 2"/>
          <p:cNvSpPr>
            <a:spLocks noGrp="1"/>
          </p:cNvSpPr>
          <p:nvPr>
            <p:ph type="subTitle" idx="1"/>
          </p:nvPr>
        </p:nvSpPr>
        <p:spPr>
          <a:xfrm>
            <a:off x="533400" y="4267200"/>
            <a:ext cx="8153400" cy="2514600"/>
          </a:xfrm>
        </p:spPr>
        <p:txBody>
          <a:bodyPr>
            <a:normAutofit fontScale="92500" lnSpcReduction="10000"/>
          </a:bodyPr>
          <a:lstStyle/>
          <a:p>
            <a:r>
              <a:rPr lang="en-US" dirty="0" smtClean="0">
                <a:solidFill>
                  <a:schemeClr val="tx1"/>
                </a:solidFill>
              </a:rPr>
              <a:t>Grigore </a:t>
            </a:r>
            <a:r>
              <a:rPr lang="en-US" dirty="0" err="1" smtClean="0">
                <a:solidFill>
                  <a:schemeClr val="tx1"/>
                </a:solidFill>
              </a:rPr>
              <a:t>Rosu</a:t>
            </a:r>
            <a:endParaRPr lang="en-US" dirty="0" smtClean="0">
              <a:solidFill>
                <a:schemeClr val="tx1"/>
              </a:solidFill>
            </a:endParaRPr>
          </a:p>
          <a:p>
            <a:r>
              <a:rPr lang="en-US" dirty="0" smtClean="0">
                <a:solidFill>
                  <a:schemeClr val="tx1"/>
                </a:solidFill>
              </a:rPr>
              <a:t>University of Illinois at Urbana-Champaign</a:t>
            </a:r>
          </a:p>
          <a:p>
            <a:endParaRPr lang="en-US" dirty="0" smtClean="0"/>
          </a:p>
          <a:p>
            <a:r>
              <a:rPr lang="en-US" dirty="0"/>
              <a:t>Joint project </a:t>
            </a:r>
            <a:r>
              <a:rPr lang="en-US" dirty="0" smtClean="0"/>
              <a:t>between </a:t>
            </a:r>
            <a:r>
              <a:rPr lang="en-US" dirty="0"/>
              <a:t>the FSL group at UIUC (USA) </a:t>
            </a:r>
            <a:r>
              <a:rPr lang="en-US" dirty="0" smtClean="0"/>
              <a:t>and </a:t>
            </a:r>
            <a:r>
              <a:rPr lang="en-US" dirty="0"/>
              <a:t>the FMSE group at UAIC (Romania)</a:t>
            </a:r>
          </a:p>
          <a:p>
            <a:endParaRPr lang="en-US" dirty="0" smtClean="0"/>
          </a:p>
        </p:txBody>
      </p:sp>
      <p:sp>
        <p:nvSpPr>
          <p:cNvPr id="5" name="Rectangle 4"/>
          <p:cNvSpPr/>
          <p:nvPr/>
        </p:nvSpPr>
        <p:spPr>
          <a:xfrm>
            <a:off x="2100081" y="152400"/>
            <a:ext cx="4910319" cy="523220"/>
          </a:xfrm>
          <a:prstGeom prst="rect">
            <a:avLst/>
          </a:prstGeom>
        </p:spPr>
        <p:txBody>
          <a:bodyPr wrap="none">
            <a:spAutoFit/>
          </a:bodyPr>
          <a:lstStyle/>
          <a:p>
            <a:pPr algn="ctr"/>
            <a:r>
              <a:rPr lang="en-US" sz="2800" b="1" dirty="0" smtClean="0">
                <a:solidFill>
                  <a:srgbClr val="0070C0"/>
                </a:solidFill>
                <a:latin typeface="Courier New" pitchFamily="49" charset="0"/>
                <a:cs typeface="Courier New" pitchFamily="49" charset="0"/>
              </a:rPr>
              <a:t>http://k-framework.org</a:t>
            </a:r>
            <a:endParaRPr lang="en-US" sz="28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lstStyle/>
          <a:p>
            <a:r>
              <a:rPr lang="en-US" dirty="0" smtClean="0"/>
              <a:t>Complete K Definition of </a:t>
            </a:r>
            <a:r>
              <a:rPr lang="en-US" dirty="0" err="1" smtClean="0"/>
              <a:t>KernelC</a:t>
            </a:r>
            <a:endParaRPr lang="en-US" dirty="0"/>
          </a:p>
        </p:txBody>
      </p:sp>
      <p:grpSp>
        <p:nvGrpSpPr>
          <p:cNvPr id="8" name="Group 7"/>
          <p:cNvGrpSpPr/>
          <p:nvPr/>
        </p:nvGrpSpPr>
        <p:grpSpPr>
          <a:xfrm>
            <a:off x="739781" y="1371600"/>
            <a:ext cx="7658475" cy="5486400"/>
            <a:chOff x="739781" y="1371600"/>
            <a:chExt cx="7658475" cy="5486400"/>
          </a:xfrm>
        </p:grpSpPr>
        <p:pic>
          <p:nvPicPr>
            <p:cNvPr id="4" name="Picture 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39781" y="1371600"/>
              <a:ext cx="1698619" cy="5486400"/>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3574288" y="1371600"/>
              <a:ext cx="2293112" cy="5103114"/>
            </a:xfrm>
            <a:prstGeom prst="rect">
              <a:avLst/>
            </a:prstGeom>
          </p:spPr>
        </p:pic>
        <p:pic>
          <p:nvPicPr>
            <p:cNvPr id="7" name="Picture 6"/>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781800" y="1371600"/>
              <a:ext cx="1616456" cy="4990338"/>
            </a:xfrm>
            <a:prstGeom prst="rect">
              <a:avLst/>
            </a:prstGeom>
          </p:spPr>
        </p:pic>
      </p:gr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lstStyle/>
          <a:p>
            <a:r>
              <a:rPr lang="en-US" dirty="0" smtClean="0"/>
              <a:t>Complete K Definition of </a:t>
            </a:r>
            <a:r>
              <a:rPr lang="en-US" dirty="0" err="1" smtClean="0"/>
              <a:t>KernelC</a:t>
            </a:r>
            <a:endParaRPr lang="en-US" dirty="0"/>
          </a:p>
        </p:txBody>
      </p:sp>
      <p:grpSp>
        <p:nvGrpSpPr>
          <p:cNvPr id="8" name="Group 7"/>
          <p:cNvGrpSpPr/>
          <p:nvPr/>
        </p:nvGrpSpPr>
        <p:grpSpPr>
          <a:xfrm>
            <a:off x="739781" y="1371600"/>
            <a:ext cx="7658475" cy="5486400"/>
            <a:chOff x="739781" y="1371600"/>
            <a:chExt cx="7658475" cy="5486400"/>
          </a:xfrm>
        </p:grpSpPr>
        <p:pic>
          <p:nvPicPr>
            <p:cNvPr id="4" name="Picture 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39781" y="1371600"/>
              <a:ext cx="1698619" cy="5486400"/>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3574288" y="1371600"/>
              <a:ext cx="2293112" cy="5103114"/>
            </a:xfrm>
            <a:prstGeom prst="rect">
              <a:avLst/>
            </a:prstGeom>
          </p:spPr>
        </p:pic>
        <p:pic>
          <p:nvPicPr>
            <p:cNvPr id="7" name="Picture 6"/>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781800" y="1371600"/>
              <a:ext cx="1616456" cy="4990338"/>
            </a:xfrm>
            <a:prstGeom prst="rect">
              <a:avLst/>
            </a:prstGeom>
          </p:spPr>
        </p:pic>
      </p:grpSp>
      <p:grpSp>
        <p:nvGrpSpPr>
          <p:cNvPr id="10" name="Group 9"/>
          <p:cNvGrpSpPr/>
          <p:nvPr/>
        </p:nvGrpSpPr>
        <p:grpSpPr>
          <a:xfrm>
            <a:off x="1124712" y="2590800"/>
            <a:ext cx="6723888" cy="1752600"/>
            <a:chOff x="1124712" y="2590800"/>
            <a:chExt cx="6723888" cy="1752600"/>
          </a:xfrm>
        </p:grpSpPr>
        <p:sp>
          <p:nvSpPr>
            <p:cNvPr id="3" name="Rounded Rectangle 2"/>
            <p:cNvSpPr/>
            <p:nvPr/>
          </p:nvSpPr>
          <p:spPr>
            <a:xfrm>
              <a:off x="1124712" y="2834640"/>
              <a:ext cx="457200" cy="76200"/>
            </a:xfrm>
            <a:prstGeom prst="round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useBgFill="1">
          <p:nvSpPr>
            <p:cNvPr id="6" name="Rounded Rectangular Callout 5"/>
            <p:cNvSpPr/>
            <p:nvPr/>
          </p:nvSpPr>
          <p:spPr>
            <a:xfrm>
              <a:off x="2362200" y="2590800"/>
              <a:ext cx="5486400" cy="1752600"/>
            </a:xfrm>
            <a:prstGeom prst="wedgeRoundRectCallout">
              <a:avLst>
                <a:gd name="adj1" fmla="val -64169"/>
                <a:gd name="adj2" fmla="val -34179"/>
                <a:gd name="adj3" fmla="val 16667"/>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p:nvSpPr>
          <p:spPr>
            <a:xfrm>
              <a:off x="2438400" y="2743200"/>
              <a:ext cx="4881336" cy="461665"/>
            </a:xfrm>
            <a:prstGeom prst="rect">
              <a:avLst/>
            </a:prstGeom>
            <a:noFill/>
          </p:spPr>
          <p:txBody>
            <a:bodyPr wrap="none" rtlCol="0">
              <a:spAutoFit/>
            </a:bodyPr>
            <a:lstStyle/>
            <a:p>
              <a:r>
                <a:rPr lang="en-US" sz="2400" dirty="0" smtClean="0"/>
                <a:t>Syntax declared using annotated BNF </a:t>
              </a:r>
              <a:endParaRPr lang="en-US" sz="2400" dirty="0"/>
            </a:p>
          </p:txBody>
        </p:sp>
        <p:pic>
          <p:nvPicPr>
            <p:cNvPr id="11" name="Picture 10"/>
            <p:cNvPicPr>
              <a:picLocks noChangeAspect="1"/>
            </p:cNvPicPr>
            <p:nvPr/>
          </p:nvPicPr>
          <p:blipFill>
            <a:blip r:embed="rId6" cstate="print"/>
            <a:stretch>
              <a:fillRect/>
            </a:stretch>
          </p:blipFill>
          <p:spPr>
            <a:xfrm>
              <a:off x="2438400" y="3276600"/>
              <a:ext cx="2571750" cy="381000"/>
            </a:xfrm>
            <a:prstGeom prst="rect">
              <a:avLst/>
            </a:prstGeom>
          </p:spPr>
        </p:pic>
        <p:pic>
          <p:nvPicPr>
            <p:cNvPr id="12" name="Picture 11"/>
            <p:cNvPicPr>
              <a:picLocks noChangeAspect="1"/>
            </p:cNvPicPr>
            <p:nvPr/>
          </p:nvPicPr>
          <p:blipFill>
            <a:blip r:embed="rId7" cstate="print"/>
            <a:stretch>
              <a:fillRect/>
            </a:stretch>
          </p:blipFill>
          <p:spPr>
            <a:xfrm>
              <a:off x="4775200" y="3657600"/>
              <a:ext cx="2921000" cy="381000"/>
            </a:xfrm>
            <a:prstGeom prst="rect">
              <a:avLst/>
            </a:prstGeom>
          </p:spPr>
        </p:pic>
      </p:grpSp>
      <p:sp>
        <p:nvSpPr>
          <p:cNvPr id="13" name="TextBox 12"/>
          <p:cNvSpPr txBox="1"/>
          <p:nvPr/>
        </p:nvSpPr>
        <p:spPr>
          <a:xfrm>
            <a:off x="5069958" y="2992213"/>
            <a:ext cx="533400" cy="707886"/>
          </a:xfrm>
          <a:prstGeom prst="rect">
            <a:avLst/>
          </a:prstGeom>
          <a:noFill/>
        </p:spPr>
        <p:txBody>
          <a:bodyPr wrap="square" rtlCol="0">
            <a:spAutoFit/>
          </a:bodyPr>
          <a:lstStyle/>
          <a:p>
            <a:r>
              <a:rPr lang="en-US" sz="4000" dirty="0" smtClean="0"/>
              <a:t>…</a:t>
            </a:r>
            <a:endParaRPr lang="en-US" sz="4000" dirty="0"/>
          </a:p>
        </p:txBody>
      </p:sp>
    </p:spTree>
    <p:extLst>
      <p:ext uri="{BB962C8B-B14F-4D97-AF65-F5344CB8AC3E}">
        <p14:creationId xmlns:p14="http://schemas.microsoft.com/office/powerpoint/2010/main" val="9157008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30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2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lstStyle/>
          <a:p>
            <a:r>
              <a:rPr lang="en-US" dirty="0" smtClean="0"/>
              <a:t>Complete K Definition of </a:t>
            </a:r>
            <a:r>
              <a:rPr lang="en-US" dirty="0" err="1" smtClean="0"/>
              <a:t>KernelC</a:t>
            </a:r>
            <a:endParaRPr lang="en-US" dirty="0"/>
          </a:p>
        </p:txBody>
      </p:sp>
      <p:grpSp>
        <p:nvGrpSpPr>
          <p:cNvPr id="8" name="Group 7"/>
          <p:cNvGrpSpPr/>
          <p:nvPr/>
        </p:nvGrpSpPr>
        <p:grpSpPr>
          <a:xfrm>
            <a:off x="739781" y="1371600"/>
            <a:ext cx="7658475" cy="5486400"/>
            <a:chOff x="739781" y="1371600"/>
            <a:chExt cx="7658475" cy="5486400"/>
          </a:xfrm>
        </p:grpSpPr>
        <p:pic>
          <p:nvPicPr>
            <p:cNvPr id="4" name="Picture 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39781" y="1371600"/>
              <a:ext cx="1698619" cy="5486400"/>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3574288" y="1371600"/>
              <a:ext cx="2293112" cy="5103114"/>
            </a:xfrm>
            <a:prstGeom prst="rect">
              <a:avLst/>
            </a:prstGeom>
          </p:spPr>
        </p:pic>
        <p:pic>
          <p:nvPicPr>
            <p:cNvPr id="7" name="Picture 6"/>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781800" y="1371600"/>
              <a:ext cx="1616456" cy="4990338"/>
            </a:xfrm>
            <a:prstGeom prst="rect">
              <a:avLst/>
            </a:prstGeom>
          </p:spPr>
        </p:pic>
      </p:grpSp>
      <p:grpSp>
        <p:nvGrpSpPr>
          <p:cNvPr id="10" name="Group 9"/>
          <p:cNvGrpSpPr/>
          <p:nvPr/>
        </p:nvGrpSpPr>
        <p:grpSpPr>
          <a:xfrm>
            <a:off x="990600" y="1609344"/>
            <a:ext cx="7772400" cy="4562856"/>
            <a:chOff x="990600" y="1609344"/>
            <a:chExt cx="7772400" cy="4562856"/>
          </a:xfrm>
        </p:grpSpPr>
        <p:sp>
          <p:nvSpPr>
            <p:cNvPr id="3" name="Rounded Rectangle 2"/>
            <p:cNvSpPr/>
            <p:nvPr/>
          </p:nvSpPr>
          <p:spPr>
            <a:xfrm>
              <a:off x="3657600" y="1609344"/>
              <a:ext cx="1828800" cy="533400"/>
            </a:xfrm>
            <a:prstGeom prst="round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useBgFill="1">
          <p:nvSpPr>
            <p:cNvPr id="6" name="Rounded Rectangular Callout 5"/>
            <p:cNvSpPr/>
            <p:nvPr/>
          </p:nvSpPr>
          <p:spPr>
            <a:xfrm>
              <a:off x="990600" y="2590800"/>
              <a:ext cx="7772400" cy="3581400"/>
            </a:xfrm>
            <a:prstGeom prst="wedgeRoundRectCallout">
              <a:avLst>
                <a:gd name="adj1" fmla="val -9319"/>
                <a:gd name="adj2" fmla="val -62325"/>
                <a:gd name="adj3" fmla="val 16667"/>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TextBox 8"/>
            <p:cNvSpPr txBox="1"/>
            <p:nvPr/>
          </p:nvSpPr>
          <p:spPr>
            <a:xfrm>
              <a:off x="1600200" y="2902803"/>
              <a:ext cx="6487225" cy="830997"/>
            </a:xfrm>
            <a:prstGeom prst="rect">
              <a:avLst/>
            </a:prstGeom>
            <a:noFill/>
          </p:spPr>
          <p:txBody>
            <a:bodyPr wrap="none" rtlCol="0">
              <a:spAutoFit/>
            </a:bodyPr>
            <a:lstStyle/>
            <a:p>
              <a:r>
                <a:rPr lang="en-US" sz="2400" dirty="0" smtClean="0"/>
                <a:t>Configuration  given as a nested cell structure.</a:t>
              </a:r>
            </a:p>
            <a:p>
              <a:r>
                <a:rPr lang="en-US" sz="2400" dirty="0" smtClean="0"/>
                <a:t>Leaves can be sets, </a:t>
              </a:r>
              <a:r>
                <a:rPr lang="en-US" sz="2400" dirty="0" err="1" smtClean="0"/>
                <a:t>multisets</a:t>
              </a:r>
              <a:r>
                <a:rPr lang="en-US" sz="2400" dirty="0" smtClean="0"/>
                <a:t>, lists, maps, or syntax</a:t>
              </a:r>
              <a:endParaRPr lang="en-US" sz="2400" dirty="0"/>
            </a:p>
          </p:txBody>
        </p:sp>
        <p:pic>
          <p:nvPicPr>
            <p:cNvPr id="12" name="Picture 11"/>
            <p:cNvPicPr>
              <a:picLocks noChangeAspect="1"/>
            </p:cNvPicPr>
            <p:nvPr/>
          </p:nvPicPr>
          <p:blipFill>
            <a:blip r:embed="rId6" cstate="print"/>
            <a:stretch>
              <a:fillRect/>
            </a:stretch>
          </p:blipFill>
          <p:spPr>
            <a:xfrm>
              <a:off x="1066800" y="3823716"/>
              <a:ext cx="7528560" cy="2119884"/>
            </a:xfrm>
            <a:prstGeom prst="rect">
              <a:avLst/>
            </a:prstGeom>
          </p:spPr>
        </p:pic>
      </p:grpSp>
    </p:spTree>
    <p:extLst>
      <p:ext uri="{BB962C8B-B14F-4D97-AF65-F5344CB8AC3E}">
        <p14:creationId xmlns:p14="http://schemas.microsoft.com/office/powerpoint/2010/main" val="12343121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30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2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lstStyle/>
          <a:p>
            <a:r>
              <a:rPr lang="en-US" dirty="0" smtClean="0"/>
              <a:t>Complete K Definition of </a:t>
            </a:r>
            <a:r>
              <a:rPr lang="en-US" dirty="0" err="1" smtClean="0"/>
              <a:t>KernelC</a:t>
            </a:r>
            <a:endParaRPr lang="en-US" dirty="0"/>
          </a:p>
        </p:txBody>
      </p:sp>
      <p:grpSp>
        <p:nvGrpSpPr>
          <p:cNvPr id="8" name="Group 7"/>
          <p:cNvGrpSpPr/>
          <p:nvPr/>
        </p:nvGrpSpPr>
        <p:grpSpPr>
          <a:xfrm>
            <a:off x="739781" y="1371600"/>
            <a:ext cx="7658475" cy="5486400"/>
            <a:chOff x="739781" y="1371600"/>
            <a:chExt cx="7658475" cy="5486400"/>
          </a:xfrm>
        </p:grpSpPr>
        <p:pic>
          <p:nvPicPr>
            <p:cNvPr id="4" name="Picture 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39781" y="1371600"/>
              <a:ext cx="1698619" cy="5486400"/>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3574288" y="1371600"/>
              <a:ext cx="2293112" cy="5103114"/>
            </a:xfrm>
            <a:prstGeom prst="rect">
              <a:avLst/>
            </a:prstGeom>
          </p:spPr>
        </p:pic>
        <p:pic>
          <p:nvPicPr>
            <p:cNvPr id="7" name="Picture 6"/>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781800" y="1371600"/>
              <a:ext cx="1616456" cy="4990338"/>
            </a:xfrm>
            <a:prstGeom prst="rect">
              <a:avLst/>
            </a:prstGeom>
          </p:spPr>
        </p:pic>
      </p:grpSp>
      <p:grpSp>
        <p:nvGrpSpPr>
          <p:cNvPr id="11" name="Group 10"/>
          <p:cNvGrpSpPr/>
          <p:nvPr/>
        </p:nvGrpSpPr>
        <p:grpSpPr>
          <a:xfrm>
            <a:off x="3749040" y="2788920"/>
            <a:ext cx="5318760" cy="3611880"/>
            <a:chOff x="3749040" y="2788920"/>
            <a:chExt cx="5318760" cy="3611880"/>
          </a:xfrm>
        </p:grpSpPr>
        <p:sp>
          <p:nvSpPr>
            <p:cNvPr id="3" name="Rounded Rectangle 2"/>
            <p:cNvSpPr/>
            <p:nvPr/>
          </p:nvSpPr>
          <p:spPr>
            <a:xfrm>
              <a:off x="3749040" y="2788920"/>
              <a:ext cx="609600" cy="304800"/>
            </a:xfrm>
            <a:prstGeom prst="round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noFill/>
              </a:endParaRPr>
            </a:p>
          </p:txBody>
        </p:sp>
        <p:sp useBgFill="1">
          <p:nvSpPr>
            <p:cNvPr id="6" name="Rounded Rectangular Callout 5"/>
            <p:cNvSpPr/>
            <p:nvPr/>
          </p:nvSpPr>
          <p:spPr>
            <a:xfrm>
              <a:off x="4343400" y="3276600"/>
              <a:ext cx="4724400" cy="3124200"/>
            </a:xfrm>
            <a:prstGeom prst="wedgeRoundRectCallout">
              <a:avLst>
                <a:gd name="adj1" fmla="val -56586"/>
                <a:gd name="adj2" fmla="val -55657"/>
                <a:gd name="adj3" fmla="val 16667"/>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TextBox 8"/>
            <p:cNvSpPr txBox="1"/>
            <p:nvPr/>
          </p:nvSpPr>
          <p:spPr>
            <a:xfrm>
              <a:off x="4570172" y="3505200"/>
              <a:ext cx="4345228" cy="461665"/>
            </a:xfrm>
            <a:prstGeom prst="rect">
              <a:avLst/>
            </a:prstGeom>
            <a:noFill/>
          </p:spPr>
          <p:txBody>
            <a:bodyPr wrap="none" rtlCol="0">
              <a:spAutoFit/>
            </a:bodyPr>
            <a:lstStyle/>
            <a:p>
              <a:r>
                <a:rPr lang="en-US" sz="2400" dirty="0" smtClean="0"/>
                <a:t>Semantic rules given contextually</a:t>
              </a:r>
              <a:endParaRPr lang="en-US" sz="2400" dirty="0"/>
            </a:p>
          </p:txBody>
        </p:sp>
        <p:sp>
          <p:nvSpPr>
            <p:cNvPr id="10" name="TextBox 9"/>
            <p:cNvSpPr txBox="1"/>
            <p:nvPr/>
          </p:nvSpPr>
          <p:spPr>
            <a:xfrm>
              <a:off x="4572000" y="5486400"/>
              <a:ext cx="4182555" cy="646331"/>
            </a:xfrm>
            <a:prstGeom prst="rect">
              <a:avLst/>
            </a:prstGeom>
            <a:noFill/>
          </p:spPr>
          <p:txBody>
            <a:bodyPr wrap="none" rtlCol="0">
              <a:spAutoFit/>
            </a:bodyPr>
            <a:lstStyle/>
            <a:p>
              <a:r>
                <a:rPr lang="en-US" b="1" dirty="0" smtClean="0">
                  <a:latin typeface="Courier New" pitchFamily="49" charset="0"/>
                  <a:cs typeface="Courier New" pitchFamily="49" charset="0"/>
                </a:rPr>
                <a:t>&lt;k&gt; X = V =&gt; V …&lt;/k&gt;</a:t>
              </a:r>
            </a:p>
            <a:p>
              <a:r>
                <a:rPr lang="en-US" b="1" dirty="0" smtClean="0">
                  <a:latin typeface="Courier New" pitchFamily="49" charset="0"/>
                  <a:cs typeface="Courier New" pitchFamily="49" charset="0"/>
                </a:rPr>
                <a:t>&lt;</a:t>
              </a:r>
              <a:r>
                <a:rPr lang="en-US" b="1" dirty="0" err="1" smtClean="0">
                  <a:latin typeface="Courier New" pitchFamily="49" charset="0"/>
                  <a:cs typeface="Courier New" pitchFamily="49" charset="0"/>
                </a:rPr>
                <a:t>env</a:t>
              </a:r>
              <a:r>
                <a:rPr lang="en-US" b="1" dirty="0" smtClean="0">
                  <a:latin typeface="Courier New" pitchFamily="49" charset="0"/>
                  <a:cs typeface="Courier New" pitchFamily="49" charset="0"/>
                </a:rPr>
                <a:t>&gt;… X |-&gt; (_ =&gt; V) …&lt;/</a:t>
              </a:r>
              <a:r>
                <a:rPr lang="en-US" b="1" dirty="0" err="1" smtClean="0">
                  <a:latin typeface="Courier New" pitchFamily="49" charset="0"/>
                  <a:cs typeface="Courier New" pitchFamily="49" charset="0"/>
                </a:rPr>
                <a:t>env</a:t>
              </a:r>
              <a:r>
                <a:rPr lang="en-US" b="1" dirty="0" smtClean="0">
                  <a:latin typeface="Courier New" pitchFamily="49" charset="0"/>
                  <a:cs typeface="Courier New" pitchFamily="49" charset="0"/>
                </a:rPr>
                <a:t>&gt;</a:t>
              </a:r>
              <a:endParaRPr lang="en-US" b="1" dirty="0">
                <a:latin typeface="Courier New" pitchFamily="49" charset="0"/>
                <a:cs typeface="Courier New" pitchFamily="49" charset="0"/>
              </a:endParaRPr>
            </a:p>
          </p:txBody>
        </p:sp>
        <p:pic>
          <p:nvPicPr>
            <p:cNvPr id="12" name="Picture 11"/>
            <p:cNvPicPr>
              <a:picLocks noChangeAspect="1"/>
            </p:cNvPicPr>
            <p:nvPr/>
          </p:nvPicPr>
          <p:blipFill>
            <a:blip r:embed="rId6" cstate="print"/>
            <a:stretch>
              <a:fillRect/>
            </a:stretch>
          </p:blipFill>
          <p:spPr>
            <a:xfrm>
              <a:off x="5209032" y="4038600"/>
              <a:ext cx="2944368" cy="1472184"/>
            </a:xfrm>
            <a:prstGeom prst="rect">
              <a:avLst/>
            </a:prstGeom>
          </p:spPr>
        </p:pic>
      </p:grpSp>
    </p:spTree>
    <p:extLst>
      <p:ext uri="{BB962C8B-B14F-4D97-AF65-F5344CB8AC3E}">
        <p14:creationId xmlns:p14="http://schemas.microsoft.com/office/powerpoint/2010/main" val="23916178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30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Underlying Semantics</a:t>
            </a:r>
            <a:endParaRPr lang="en-US" dirty="0"/>
          </a:p>
        </p:txBody>
      </p:sp>
      <p:sp>
        <p:nvSpPr>
          <p:cNvPr id="3" name="Content Placeholder 2"/>
          <p:cNvSpPr>
            <a:spLocks noGrp="1"/>
          </p:cNvSpPr>
          <p:nvPr>
            <p:ph idx="1"/>
          </p:nvPr>
        </p:nvSpPr>
        <p:spPr/>
        <p:txBody>
          <a:bodyPr>
            <a:normAutofit lnSpcReduction="10000"/>
          </a:bodyPr>
          <a:lstStyle/>
          <a:p>
            <a:r>
              <a:rPr lang="en-US" dirty="0" smtClean="0"/>
              <a:t>Best explained in terms of </a:t>
            </a:r>
            <a:r>
              <a:rPr lang="en-US" dirty="0" smtClean="0">
                <a:solidFill>
                  <a:srgbClr val="FF0000"/>
                </a:solidFill>
              </a:rPr>
              <a:t>graph rewriting</a:t>
            </a:r>
          </a:p>
          <a:p>
            <a:pPr lvl="1"/>
            <a:r>
              <a:rPr lang="en-US" dirty="0" smtClean="0"/>
              <a:t>Double </a:t>
            </a:r>
            <a:r>
              <a:rPr lang="en-US" dirty="0" err="1" smtClean="0"/>
              <a:t>pushout</a:t>
            </a:r>
            <a:r>
              <a:rPr lang="en-US" dirty="0" smtClean="0"/>
              <a:t> gives true concurrency in the presence of configuration sharing</a:t>
            </a:r>
          </a:p>
          <a:p>
            <a:r>
              <a:rPr lang="en-US" dirty="0" smtClean="0"/>
              <a:t>Also by </a:t>
            </a:r>
            <a:r>
              <a:rPr lang="en-US" dirty="0" smtClean="0">
                <a:solidFill>
                  <a:srgbClr val="FF0000"/>
                </a:solidFill>
              </a:rPr>
              <a:t>translation to rewrite logic</a:t>
            </a:r>
          </a:p>
          <a:p>
            <a:pPr lvl="1"/>
            <a:r>
              <a:rPr lang="en-US" dirty="0" smtClean="0"/>
              <a:t>Generic translation of graph rewriting (slow)</a:t>
            </a:r>
          </a:p>
          <a:p>
            <a:pPr lvl="1"/>
            <a:r>
              <a:rPr lang="en-US" dirty="0" smtClean="0"/>
              <a:t>Eliminating sharing (fast but loses concurrency)</a:t>
            </a:r>
          </a:p>
          <a:p>
            <a:pPr lvl="2"/>
            <a:r>
              <a:rPr lang="en-US" dirty="0" smtClean="0"/>
              <a:t>Currently how K is implemented</a:t>
            </a:r>
          </a:p>
          <a:p>
            <a:r>
              <a:rPr lang="en-US" dirty="0" smtClean="0"/>
              <a:t>Most users are not aware of K’s complex semantics; don’t need it in order to use K</a:t>
            </a:r>
          </a:p>
        </p:txBody>
      </p:sp>
      <p:sp>
        <p:nvSpPr>
          <p:cNvPr id="4" name="Rectangle 3"/>
          <p:cNvSpPr/>
          <p:nvPr/>
        </p:nvSpPr>
        <p:spPr>
          <a:xfrm>
            <a:off x="7072830" y="2362200"/>
            <a:ext cx="1934889" cy="646331"/>
          </a:xfrm>
          <a:prstGeom prst="rect">
            <a:avLst/>
          </a:prstGeom>
        </p:spPr>
        <p:txBody>
          <a:bodyPr wrap="none">
            <a:spAutoFit/>
          </a:bodyPr>
          <a:lstStyle/>
          <a:p>
            <a:r>
              <a:rPr lang="en-US" sz="3600" dirty="0" smtClean="0">
                <a:solidFill>
                  <a:schemeClr val="bg1">
                    <a:lumMod val="65000"/>
                  </a:schemeClr>
                </a:solidFill>
              </a:rPr>
              <a:t>[ICGT’12]</a:t>
            </a:r>
            <a:endParaRPr lang="en-US" sz="3600" dirty="0"/>
          </a:p>
        </p:txBody>
      </p:sp>
    </p:spTree>
    <p:extLst>
      <p:ext uri="{BB962C8B-B14F-4D97-AF65-F5344CB8AC3E}">
        <p14:creationId xmlns:p14="http://schemas.microsoft.com/office/powerpoint/2010/main" val="210022657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lstStyle/>
          <a:p>
            <a:r>
              <a:rPr lang="en-US" dirty="0" smtClean="0"/>
              <a:t>Implementation (Java)</a:t>
            </a:r>
            <a:endParaRPr lang="en-US" dirty="0"/>
          </a:p>
        </p:txBody>
      </p:sp>
      <p:sp>
        <p:nvSpPr>
          <p:cNvPr id="3" name="Content Placeholder 2"/>
          <p:cNvSpPr>
            <a:spLocks noGrp="1"/>
          </p:cNvSpPr>
          <p:nvPr>
            <p:ph idx="1"/>
          </p:nvPr>
        </p:nvSpPr>
        <p:spPr>
          <a:xfrm>
            <a:off x="457200" y="1295400"/>
            <a:ext cx="8305800" cy="3200400"/>
          </a:xfrm>
        </p:spPr>
        <p:txBody>
          <a:bodyPr/>
          <a:lstStyle/>
          <a:p>
            <a:pPr marL="0" indent="0">
              <a:buNone/>
            </a:pPr>
            <a:r>
              <a:rPr lang="en-US" dirty="0" smtClean="0">
                <a:solidFill>
                  <a:srgbClr val="FF0000"/>
                </a:solidFill>
              </a:rPr>
              <a:t>Front-end </a:t>
            </a:r>
            <a:r>
              <a:rPr lang="en-US" dirty="0" smtClean="0"/>
              <a:t> Two SDF-based parsers generated, one for programs (concrete syntax) and one for the semantics (concrete + abstract + K syntax)</a:t>
            </a:r>
          </a:p>
          <a:p>
            <a:pPr lvl="1"/>
            <a:r>
              <a:rPr lang="en-US" dirty="0" smtClean="0"/>
              <a:t>One can also use custom parsers for programs</a:t>
            </a:r>
          </a:p>
          <a:p>
            <a:pPr marL="0" indent="0">
              <a:buNone/>
            </a:pPr>
            <a:r>
              <a:rPr lang="en-US" dirty="0" smtClean="0">
                <a:solidFill>
                  <a:srgbClr val="FF0000"/>
                </a:solidFill>
              </a:rPr>
              <a:t>Back-ends </a:t>
            </a:r>
            <a:r>
              <a:rPr lang="en-US" dirty="0" smtClean="0"/>
              <a:t> Maude+Z3 (most  features); Latex; Java+Z3 (prototype); Coq, ACL2 (in progress) </a:t>
            </a:r>
            <a:endParaRPr lang="en-US" dirty="0"/>
          </a:p>
        </p:txBody>
      </p:sp>
      <p:pic>
        <p:nvPicPr>
          <p:cNvPr id="4" name="Picture 3"/>
          <p:cNvPicPr>
            <a:picLocks noChangeAspect="1"/>
          </p:cNvPicPr>
          <p:nvPr/>
        </p:nvPicPr>
        <p:blipFill>
          <a:blip r:embed="rId3"/>
          <a:stretch>
            <a:fillRect/>
          </a:stretch>
        </p:blipFill>
        <p:spPr>
          <a:xfrm>
            <a:off x="3581400" y="4876800"/>
            <a:ext cx="1647825" cy="1495425"/>
          </a:xfrm>
          <a:prstGeom prst="rect">
            <a:avLst/>
          </a:prstGeom>
        </p:spPr>
      </p:pic>
      <p:sp>
        <p:nvSpPr>
          <p:cNvPr id="5" name="Right Arrow 4"/>
          <p:cNvSpPr/>
          <p:nvPr/>
        </p:nvSpPr>
        <p:spPr>
          <a:xfrm>
            <a:off x="2590800" y="5029200"/>
            <a:ext cx="978408" cy="484632"/>
          </a:xfrm>
          <a:prstGeom prst="rightArrow">
            <a:avLst/>
          </a:prstGeom>
          <a:solidFill>
            <a:schemeClr val="bg1"/>
          </a:solid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600200" y="4953000"/>
            <a:ext cx="816249" cy="584775"/>
          </a:xfrm>
          <a:prstGeom prst="rect">
            <a:avLst/>
          </a:prstGeom>
        </p:spPr>
        <p:txBody>
          <a:bodyPr wrap="none">
            <a:spAutoFit/>
          </a:bodyPr>
          <a:lstStyle/>
          <a:p>
            <a:r>
              <a:rPr lang="en-US" sz="3200" dirty="0">
                <a:solidFill>
                  <a:prstClr val="black"/>
                </a:solidFill>
              </a:rPr>
              <a:t>SDF</a:t>
            </a:r>
            <a:endParaRPr lang="en-US" dirty="0"/>
          </a:p>
        </p:txBody>
      </p:sp>
      <p:sp>
        <p:nvSpPr>
          <p:cNvPr id="9" name="Right Arrow 8"/>
          <p:cNvSpPr/>
          <p:nvPr/>
        </p:nvSpPr>
        <p:spPr>
          <a:xfrm>
            <a:off x="2591269" y="5726723"/>
            <a:ext cx="978408" cy="484632"/>
          </a:xfrm>
          <a:prstGeom prst="rightArrow">
            <a:avLst/>
          </a:prstGeom>
          <a:solidFill>
            <a:schemeClr val="bg1"/>
          </a:solid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990600" y="5663625"/>
            <a:ext cx="1455207" cy="584775"/>
          </a:xfrm>
          <a:prstGeom prst="rect">
            <a:avLst/>
          </a:prstGeom>
        </p:spPr>
        <p:txBody>
          <a:bodyPr wrap="none">
            <a:spAutoFit/>
          </a:bodyPr>
          <a:lstStyle/>
          <a:p>
            <a:r>
              <a:rPr lang="en-US" sz="3200" dirty="0" smtClean="0">
                <a:solidFill>
                  <a:prstClr val="black"/>
                </a:solidFill>
              </a:rPr>
              <a:t>Custom</a:t>
            </a:r>
            <a:endParaRPr lang="en-US" dirty="0"/>
          </a:p>
        </p:txBody>
      </p:sp>
      <p:sp>
        <p:nvSpPr>
          <p:cNvPr id="11" name="Right Arrow 10"/>
          <p:cNvSpPr/>
          <p:nvPr/>
        </p:nvSpPr>
        <p:spPr>
          <a:xfrm rot="19999265">
            <a:off x="5238316" y="4689651"/>
            <a:ext cx="978408" cy="484632"/>
          </a:xfrm>
          <a:prstGeom prst="rightArrow">
            <a:avLst/>
          </a:prstGeom>
          <a:solidFill>
            <a:schemeClr val="bg1"/>
          </a:solid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6248400" y="4343400"/>
            <a:ext cx="1975221" cy="584775"/>
          </a:xfrm>
          <a:prstGeom prst="rect">
            <a:avLst/>
          </a:prstGeom>
        </p:spPr>
        <p:txBody>
          <a:bodyPr wrap="none">
            <a:spAutoFit/>
          </a:bodyPr>
          <a:lstStyle/>
          <a:p>
            <a:r>
              <a:rPr lang="en-US" sz="3200" dirty="0" smtClean="0">
                <a:solidFill>
                  <a:prstClr val="black"/>
                </a:solidFill>
              </a:rPr>
              <a:t>Maude+Z3</a:t>
            </a:r>
            <a:endParaRPr lang="en-US" dirty="0"/>
          </a:p>
        </p:txBody>
      </p:sp>
      <p:sp>
        <p:nvSpPr>
          <p:cNvPr id="13" name="Right Arrow 12"/>
          <p:cNvSpPr/>
          <p:nvPr/>
        </p:nvSpPr>
        <p:spPr>
          <a:xfrm rot="21124335">
            <a:off x="5334000" y="5165210"/>
            <a:ext cx="978408" cy="484632"/>
          </a:xfrm>
          <a:prstGeom prst="rightArrow">
            <a:avLst/>
          </a:prstGeom>
          <a:solidFill>
            <a:schemeClr val="bg1"/>
          </a:solid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6324600" y="4953000"/>
            <a:ext cx="1059906" cy="584775"/>
          </a:xfrm>
          <a:prstGeom prst="rect">
            <a:avLst/>
          </a:prstGeom>
        </p:spPr>
        <p:txBody>
          <a:bodyPr wrap="none">
            <a:spAutoFit/>
          </a:bodyPr>
          <a:lstStyle/>
          <a:p>
            <a:r>
              <a:rPr lang="en-US" sz="3200" dirty="0" smtClean="0">
                <a:solidFill>
                  <a:prstClr val="black"/>
                </a:solidFill>
              </a:rPr>
              <a:t>Latex</a:t>
            </a:r>
            <a:endParaRPr lang="en-US" dirty="0"/>
          </a:p>
        </p:txBody>
      </p:sp>
      <p:sp>
        <p:nvSpPr>
          <p:cNvPr id="15" name="Right Arrow 14"/>
          <p:cNvSpPr/>
          <p:nvPr/>
        </p:nvSpPr>
        <p:spPr>
          <a:xfrm>
            <a:off x="5334000" y="5715000"/>
            <a:ext cx="978408" cy="484632"/>
          </a:xfrm>
          <a:prstGeom prst="rightArrow">
            <a:avLst/>
          </a:prstGeom>
          <a:solidFill>
            <a:schemeClr val="bg1"/>
          </a:solidFill>
          <a:ln w="508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endParaRPr>
          </a:p>
        </p:txBody>
      </p:sp>
      <p:sp>
        <p:nvSpPr>
          <p:cNvPr id="16" name="Rectangle 15"/>
          <p:cNvSpPr/>
          <p:nvPr/>
        </p:nvSpPr>
        <p:spPr>
          <a:xfrm>
            <a:off x="6331494" y="5638800"/>
            <a:ext cx="1489510" cy="584775"/>
          </a:xfrm>
          <a:prstGeom prst="rect">
            <a:avLst/>
          </a:prstGeom>
        </p:spPr>
        <p:txBody>
          <a:bodyPr wrap="none">
            <a:spAutoFit/>
          </a:bodyPr>
          <a:lstStyle/>
          <a:p>
            <a:r>
              <a:rPr lang="en-US" sz="3200" dirty="0" smtClean="0">
                <a:solidFill>
                  <a:schemeClr val="bg1">
                    <a:lumMod val="50000"/>
                  </a:schemeClr>
                </a:solidFill>
              </a:rPr>
              <a:t>Java+Z3</a:t>
            </a:r>
            <a:endParaRPr lang="en-US" dirty="0">
              <a:solidFill>
                <a:schemeClr val="bg1">
                  <a:lumMod val="50000"/>
                </a:schemeClr>
              </a:solidFill>
            </a:endParaRPr>
          </a:p>
        </p:txBody>
      </p:sp>
      <p:sp>
        <p:nvSpPr>
          <p:cNvPr id="17" name="Right Arrow 16"/>
          <p:cNvSpPr/>
          <p:nvPr/>
        </p:nvSpPr>
        <p:spPr>
          <a:xfrm rot="820602">
            <a:off x="5279323" y="6204799"/>
            <a:ext cx="978408" cy="484632"/>
          </a:xfrm>
          <a:prstGeom prst="rightArrow">
            <a:avLst/>
          </a:prstGeom>
          <a:solidFill>
            <a:schemeClr val="bg1"/>
          </a:solidFill>
          <a:ln w="508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endParaRPr>
          </a:p>
        </p:txBody>
      </p:sp>
      <p:sp>
        <p:nvSpPr>
          <p:cNvPr id="18" name="Rectangle 17"/>
          <p:cNvSpPr/>
          <p:nvPr/>
        </p:nvSpPr>
        <p:spPr>
          <a:xfrm>
            <a:off x="6331494" y="6248400"/>
            <a:ext cx="1868012" cy="584775"/>
          </a:xfrm>
          <a:prstGeom prst="rect">
            <a:avLst/>
          </a:prstGeom>
        </p:spPr>
        <p:txBody>
          <a:bodyPr wrap="none">
            <a:spAutoFit/>
          </a:bodyPr>
          <a:lstStyle/>
          <a:p>
            <a:r>
              <a:rPr lang="en-US" sz="3200" dirty="0" smtClean="0">
                <a:solidFill>
                  <a:schemeClr val="bg1">
                    <a:lumMod val="85000"/>
                  </a:schemeClr>
                </a:solidFill>
              </a:rPr>
              <a:t>Coq, ACL2</a:t>
            </a:r>
            <a:endParaRPr lang="en-US" dirty="0">
              <a:solidFill>
                <a:schemeClr val="bg1">
                  <a:lumMod val="85000"/>
                </a:schemeClr>
              </a:solidFill>
            </a:endParaRPr>
          </a:p>
        </p:txBody>
      </p:sp>
    </p:spTree>
    <p:extLst>
      <p:ext uri="{BB962C8B-B14F-4D97-AF65-F5344CB8AC3E}">
        <p14:creationId xmlns:p14="http://schemas.microsoft.com/office/powerpoint/2010/main" val="277619672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 Demo</a:t>
            </a:r>
            <a:endParaRPr lang="en-US" dirty="0"/>
          </a:p>
        </p:txBody>
      </p:sp>
      <p:sp>
        <p:nvSpPr>
          <p:cNvPr id="3" name="Content Placeholder 2"/>
          <p:cNvSpPr>
            <a:spLocks noGrp="1"/>
          </p:cNvSpPr>
          <p:nvPr>
            <p:ph idx="1"/>
          </p:nvPr>
        </p:nvSpPr>
        <p:spPr/>
        <p:txBody>
          <a:bodyPr/>
          <a:lstStyle/>
          <a:p>
            <a:r>
              <a:rPr lang="en-US" dirty="0" smtClean="0"/>
              <a:t>Using </a:t>
            </a:r>
            <a:r>
              <a:rPr lang="en-US" dirty="0" err="1" smtClean="0"/>
              <a:t>Kweb</a:t>
            </a:r>
            <a:r>
              <a:rPr lang="en-US" dirty="0" smtClean="0"/>
              <a:t>, an online interface to K</a:t>
            </a:r>
          </a:p>
          <a:p>
            <a:pPr lvl="1"/>
            <a:r>
              <a:rPr lang="en-US" dirty="0" smtClean="0">
                <a:hlinkClick r:id="rId2"/>
              </a:rPr>
              <a:t>http://kframework.org</a:t>
            </a:r>
            <a:endParaRPr lang="en-US" dirty="0"/>
          </a:p>
        </p:txBody>
      </p:sp>
    </p:spTree>
    <p:extLst>
      <p:ext uri="{BB962C8B-B14F-4D97-AF65-F5344CB8AC3E}">
        <p14:creationId xmlns:p14="http://schemas.microsoft.com/office/powerpoint/2010/main" val="402535306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 Scales</a:t>
            </a:r>
            <a:endParaRPr lang="en-US" dirty="0"/>
          </a:p>
        </p:txBody>
      </p:sp>
      <p:sp>
        <p:nvSpPr>
          <p:cNvPr id="3" name="Content Placeholder 2"/>
          <p:cNvSpPr>
            <a:spLocks noGrp="1"/>
          </p:cNvSpPr>
          <p:nvPr>
            <p:ph idx="1"/>
          </p:nvPr>
        </p:nvSpPr>
        <p:spPr>
          <a:xfrm>
            <a:off x="304800" y="1600200"/>
            <a:ext cx="8839200" cy="4525963"/>
          </a:xfrm>
        </p:spPr>
        <p:txBody>
          <a:bodyPr>
            <a:normAutofit/>
          </a:bodyPr>
          <a:lstStyle/>
          <a:p>
            <a:pPr>
              <a:buNone/>
            </a:pPr>
            <a:r>
              <a:rPr lang="en-US" dirty="0" smtClean="0"/>
              <a:t>Besides smaller and paradigmatic teaching </a:t>
            </a:r>
          </a:p>
          <a:p>
            <a:pPr>
              <a:buNone/>
            </a:pPr>
            <a:r>
              <a:rPr lang="en-US" dirty="0" smtClean="0"/>
              <a:t>languages, several larger languages were defined</a:t>
            </a:r>
          </a:p>
          <a:p>
            <a:r>
              <a:rPr lang="en-US" dirty="0" smtClean="0"/>
              <a:t>Java : 1.4 by Chen &amp;</a:t>
            </a:r>
            <a:r>
              <a:rPr lang="en-US" dirty="0" err="1" smtClean="0"/>
              <a:t>Farzan</a:t>
            </a:r>
            <a:r>
              <a:rPr lang="en-US" dirty="0" smtClean="0"/>
              <a:t>, and 7 by </a:t>
            </a:r>
            <a:r>
              <a:rPr lang="en-US" dirty="0" err="1" smtClean="0"/>
              <a:t>Bogdanas</a:t>
            </a:r>
            <a:endParaRPr lang="en-US" dirty="0" smtClean="0">
              <a:solidFill>
                <a:schemeClr val="bg1">
                  <a:lumMod val="65000"/>
                </a:schemeClr>
              </a:solidFill>
            </a:endParaRPr>
          </a:p>
          <a:p>
            <a:r>
              <a:rPr lang="en-US" dirty="0" smtClean="0"/>
              <a:t>Verilog : by Meredith and </a:t>
            </a:r>
            <a:r>
              <a:rPr lang="en-US" dirty="0" err="1" smtClean="0"/>
              <a:t>Katelman</a:t>
            </a:r>
            <a:endParaRPr lang="en-US" dirty="0" smtClean="0"/>
          </a:p>
          <a:p>
            <a:r>
              <a:rPr lang="en-US" dirty="0" err="1" smtClean="0"/>
              <a:t>Phyton</a:t>
            </a:r>
            <a:r>
              <a:rPr lang="en-US" dirty="0" smtClean="0"/>
              <a:t> : by </a:t>
            </a:r>
            <a:r>
              <a:rPr lang="en-US" dirty="0" err="1" smtClean="0"/>
              <a:t>Guth</a:t>
            </a:r>
            <a:endParaRPr lang="en-US" dirty="0" smtClean="0"/>
          </a:p>
          <a:p>
            <a:r>
              <a:rPr lang="en-US" dirty="0" smtClean="0"/>
              <a:t>C : by Ellison</a:t>
            </a:r>
            <a:endParaRPr lang="en-US" dirty="0" smtClean="0">
              <a:solidFill>
                <a:schemeClr val="bg1">
                  <a:lumMod val="65000"/>
                </a:schemeClr>
              </a:solidFill>
            </a:endParaRPr>
          </a:p>
          <a:p>
            <a:pPr>
              <a:buNone/>
            </a:pPr>
            <a:r>
              <a:rPr lang="en-US" dirty="0" smtClean="0"/>
              <a:t>etc.</a:t>
            </a:r>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 Configuration and Definition of C</a:t>
            </a:r>
            <a:endParaRPr lang="en-US" dirty="0"/>
          </a:p>
        </p:txBody>
      </p:sp>
      <p:pic>
        <p:nvPicPr>
          <p:cNvPr id="7" name="Picture 6"/>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2590800"/>
            <a:ext cx="9144000" cy="2651618"/>
          </a:xfrm>
          <a:prstGeom prst="rect">
            <a:avLst/>
          </a:prstGeom>
        </p:spPr>
      </p:pic>
      <p:sp>
        <p:nvSpPr>
          <p:cNvPr id="6" name="Rounded Rectangular Callout 5"/>
          <p:cNvSpPr/>
          <p:nvPr/>
        </p:nvSpPr>
        <p:spPr>
          <a:xfrm>
            <a:off x="5638800" y="5638800"/>
            <a:ext cx="2590800" cy="1069848"/>
          </a:xfrm>
          <a:prstGeom prst="wedgeRoundRectCallout">
            <a:avLst>
              <a:gd name="adj1" fmla="val -57695"/>
              <a:gd name="adj2" fmla="val -102450"/>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dirty="0" smtClean="0"/>
              <a:t>75 Cells!</a:t>
            </a:r>
            <a:endParaRPr lang="en-US" sz="4800" dirty="0"/>
          </a:p>
        </p:txBody>
      </p:sp>
      <p:sp>
        <p:nvSpPr>
          <p:cNvPr id="5" name="Rounded Rectangular Callout 4"/>
          <p:cNvSpPr/>
          <p:nvPr/>
        </p:nvSpPr>
        <p:spPr>
          <a:xfrm>
            <a:off x="6019800" y="1444752"/>
            <a:ext cx="2590800" cy="1069848"/>
          </a:xfrm>
          <a:prstGeom prst="wedgeRoundRectCallout">
            <a:avLst>
              <a:gd name="adj1" fmla="val -122608"/>
              <a:gd name="adj2" fmla="val 69524"/>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dirty="0" smtClean="0"/>
              <a:t>Heap</a:t>
            </a:r>
            <a:endParaRPr lang="en-US" sz="4800" dirty="0"/>
          </a:p>
        </p:txBody>
      </p:sp>
      <p:sp>
        <p:nvSpPr>
          <p:cNvPr id="3" name="TextBox 2"/>
          <p:cNvSpPr txBox="1"/>
          <p:nvPr/>
        </p:nvSpPr>
        <p:spPr>
          <a:xfrm>
            <a:off x="457200" y="5943600"/>
            <a:ext cx="4094391" cy="646331"/>
          </a:xfrm>
          <a:prstGeom prst="rect">
            <a:avLst/>
          </a:prstGeom>
          <a:noFill/>
        </p:spPr>
        <p:txBody>
          <a:bodyPr wrap="none" rtlCol="0">
            <a:spAutoFit/>
          </a:bodyPr>
          <a:lstStyle/>
          <a:p>
            <a:r>
              <a:rPr lang="en-US" sz="3600" dirty="0" smtClean="0"/>
              <a:t>… plus ~1200 rules …</a:t>
            </a:r>
            <a:endParaRPr lang="en-US" sz="3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1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animBg="1"/>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dirty="0"/>
              <a:t>K</a:t>
            </a:r>
            <a:r>
              <a:rPr lang="en-US" dirty="0" smtClean="0"/>
              <a:t> Semantics are testable!</a:t>
            </a:r>
            <a:endParaRPr lang="en-US" dirty="0"/>
          </a:p>
        </p:txBody>
      </p:sp>
      <p:sp>
        <p:nvSpPr>
          <p:cNvPr id="6" name="Rounded Rectangle 5"/>
          <p:cNvSpPr/>
          <p:nvPr/>
        </p:nvSpPr>
        <p:spPr>
          <a:xfrm>
            <a:off x="2133600" y="1524000"/>
            <a:ext cx="1219200" cy="914400"/>
          </a:xfrm>
          <a:prstGeom prst="roundRect">
            <a:avLst/>
          </a:prstGeom>
          <a:solidFill>
            <a:schemeClr val="accent1">
              <a:alpha val="4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tx1"/>
                </a:solidFill>
              </a:rPr>
              <a:t>Parser</a:t>
            </a:r>
            <a:endParaRPr lang="en-US" sz="3200" dirty="0">
              <a:solidFill>
                <a:schemeClr val="tx1"/>
              </a:solidFill>
            </a:endParaRPr>
          </a:p>
        </p:txBody>
      </p:sp>
      <p:sp>
        <p:nvSpPr>
          <p:cNvPr id="7" name="Rounded Rectangle 6"/>
          <p:cNvSpPr/>
          <p:nvPr/>
        </p:nvSpPr>
        <p:spPr>
          <a:xfrm>
            <a:off x="152400" y="3048000"/>
            <a:ext cx="1905000" cy="1066800"/>
          </a:xfrm>
          <a:prstGeom prst="roundRect">
            <a:avLst/>
          </a:prstGeom>
          <a:solidFill>
            <a:schemeClr val="accent1">
              <a:alpha val="4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tx1"/>
                </a:solidFill>
              </a:rPr>
              <a:t>Interpreter</a:t>
            </a:r>
            <a:endParaRPr lang="en-US" sz="3200" dirty="0">
              <a:solidFill>
                <a:schemeClr val="tx1"/>
              </a:solidFill>
            </a:endParaRPr>
          </a:p>
        </p:txBody>
      </p:sp>
      <p:sp>
        <p:nvSpPr>
          <p:cNvPr id="10" name="Rounded Rectangle 9"/>
          <p:cNvSpPr/>
          <p:nvPr/>
        </p:nvSpPr>
        <p:spPr>
          <a:xfrm>
            <a:off x="3200400" y="5638800"/>
            <a:ext cx="1828800" cy="1066800"/>
          </a:xfrm>
          <a:prstGeom prst="roundRect">
            <a:avLst/>
          </a:prstGeom>
          <a:solidFill>
            <a:schemeClr val="accent1">
              <a:alpha val="4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rPr>
              <a:t>(semantic) </a:t>
            </a:r>
            <a:r>
              <a:rPr lang="en-US" sz="2800" dirty="0" smtClean="0">
                <a:solidFill>
                  <a:schemeClr val="tx1"/>
                </a:solidFill>
              </a:rPr>
              <a:t>Debugger</a:t>
            </a:r>
            <a:endParaRPr lang="en-US" sz="3200" dirty="0">
              <a:solidFill>
                <a:schemeClr val="tx1"/>
              </a:solidFill>
            </a:endParaRPr>
          </a:p>
        </p:txBody>
      </p:sp>
      <p:sp>
        <p:nvSpPr>
          <p:cNvPr id="19" name="Right Arrow 18"/>
          <p:cNvSpPr/>
          <p:nvPr/>
        </p:nvSpPr>
        <p:spPr>
          <a:xfrm rot="13556540">
            <a:off x="3156746" y="2676796"/>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ight Arrow 19"/>
          <p:cNvSpPr/>
          <p:nvPr/>
        </p:nvSpPr>
        <p:spPr>
          <a:xfrm rot="11009716">
            <a:off x="2041283" y="3394240"/>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ight Arrow 21"/>
          <p:cNvSpPr/>
          <p:nvPr/>
        </p:nvSpPr>
        <p:spPr>
          <a:xfrm rot="5400000">
            <a:off x="3490173" y="4709373"/>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ight Arrow 24"/>
          <p:cNvSpPr/>
          <p:nvPr/>
        </p:nvSpPr>
        <p:spPr>
          <a:xfrm rot="19007345">
            <a:off x="5096557" y="2775985"/>
            <a:ext cx="1845785"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ight Arrow 25"/>
          <p:cNvSpPr/>
          <p:nvPr/>
        </p:nvSpPr>
        <p:spPr>
          <a:xfrm>
            <a:off x="6172200" y="3782568"/>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ight Arrow 26"/>
          <p:cNvSpPr/>
          <p:nvPr/>
        </p:nvSpPr>
        <p:spPr>
          <a:xfrm rot="4248154">
            <a:off x="5635069" y="4515503"/>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ight Arrow 27"/>
          <p:cNvSpPr/>
          <p:nvPr/>
        </p:nvSpPr>
        <p:spPr>
          <a:xfrm rot="9498770">
            <a:off x="1945909" y="4503962"/>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lded Corner 4"/>
          <p:cNvSpPr/>
          <p:nvPr/>
        </p:nvSpPr>
        <p:spPr>
          <a:xfrm>
            <a:off x="2743200" y="3276600"/>
            <a:ext cx="4191000" cy="1524000"/>
          </a:xfrm>
          <a:prstGeom prst="foldedCorner">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tx1"/>
                </a:solidFill>
              </a:rPr>
              <a:t>Formal Language Definition </a:t>
            </a:r>
          </a:p>
          <a:p>
            <a:pPr algn="ctr"/>
            <a:r>
              <a:rPr lang="en-US" sz="2800" dirty="0" smtClean="0">
                <a:solidFill>
                  <a:schemeClr val="tx1"/>
                </a:solidFill>
              </a:rPr>
              <a:t>(Syntax and Semantics)</a:t>
            </a:r>
            <a:endParaRPr lang="en-US" sz="2800" dirty="0">
              <a:solidFill>
                <a:schemeClr val="tx1"/>
              </a:solidFill>
            </a:endParaRPr>
          </a:p>
        </p:txBody>
      </p:sp>
      <p:sp>
        <p:nvSpPr>
          <p:cNvPr id="14" name="Right Arrow 13"/>
          <p:cNvSpPr/>
          <p:nvPr/>
        </p:nvSpPr>
        <p:spPr>
          <a:xfrm rot="16496170">
            <a:off x="4476328" y="2779797"/>
            <a:ext cx="1118574" cy="484632"/>
          </a:xfrm>
          <a:prstGeom prst="rightArrow">
            <a:avLst>
              <a:gd name="adj1" fmla="val 50000"/>
              <a:gd name="adj2" fmla="val 52234"/>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11959692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 Team</a:t>
            </a:r>
            <a:endParaRPr lang="en-US" dirty="0"/>
          </a:p>
        </p:txBody>
      </p:sp>
      <p:sp>
        <p:nvSpPr>
          <p:cNvPr id="3" name="Content Placeholder 2"/>
          <p:cNvSpPr>
            <a:spLocks noGrp="1"/>
          </p:cNvSpPr>
          <p:nvPr>
            <p:ph idx="1"/>
          </p:nvPr>
        </p:nvSpPr>
        <p:spPr>
          <a:xfrm>
            <a:off x="457200" y="1524000"/>
            <a:ext cx="4419600" cy="5334000"/>
          </a:xfrm>
        </p:spPr>
        <p:txBody>
          <a:bodyPr>
            <a:normAutofit fontScale="92500" lnSpcReduction="10000"/>
          </a:bodyPr>
          <a:lstStyle/>
          <a:p>
            <a:r>
              <a:rPr lang="en-US" sz="2400" dirty="0" smtClean="0"/>
              <a:t>UIUC, USA</a:t>
            </a:r>
          </a:p>
          <a:p>
            <a:pPr lvl="1"/>
            <a:r>
              <a:rPr lang="en-US" sz="2000" b="1" dirty="0" err="1" smtClean="0"/>
              <a:t>Grigore</a:t>
            </a:r>
            <a:r>
              <a:rPr lang="en-US" sz="2000" b="1" dirty="0" smtClean="0"/>
              <a:t> </a:t>
            </a:r>
            <a:r>
              <a:rPr lang="en-US" sz="2000" b="1" dirty="0" err="1" smtClean="0"/>
              <a:t>Rosu</a:t>
            </a:r>
            <a:r>
              <a:rPr lang="en-US" sz="2000" b="1" dirty="0" smtClean="0"/>
              <a:t> (started K in 2003)</a:t>
            </a:r>
            <a:endParaRPr lang="en-US" sz="2000" b="1" dirty="0"/>
          </a:p>
          <a:p>
            <a:pPr lvl="1"/>
            <a:r>
              <a:rPr lang="en-US" sz="2000" dirty="0" err="1" smtClean="0"/>
              <a:t>Cansu</a:t>
            </a:r>
            <a:r>
              <a:rPr lang="en-US" sz="2000" dirty="0" smtClean="0"/>
              <a:t> </a:t>
            </a:r>
            <a:r>
              <a:rPr lang="en-US" sz="2000" dirty="0" err="1" smtClean="0"/>
              <a:t>Erdogan</a:t>
            </a:r>
            <a:endParaRPr lang="en-US" sz="2000" dirty="0" smtClean="0"/>
          </a:p>
          <a:p>
            <a:pPr lvl="1"/>
            <a:r>
              <a:rPr lang="en-US" sz="2000" dirty="0" smtClean="0"/>
              <a:t>Patrick Meredith</a:t>
            </a:r>
          </a:p>
          <a:p>
            <a:pPr lvl="1"/>
            <a:r>
              <a:rPr lang="en-US" sz="2000" dirty="0" smtClean="0"/>
              <a:t>Eric </a:t>
            </a:r>
            <a:r>
              <a:rPr lang="en-US" sz="2000" dirty="0" err="1" smtClean="0"/>
              <a:t>Mikida</a:t>
            </a:r>
            <a:endParaRPr lang="en-US" sz="2000" dirty="0" smtClean="0"/>
          </a:p>
          <a:p>
            <a:pPr lvl="1"/>
            <a:r>
              <a:rPr lang="en-US" sz="2000" dirty="0" smtClean="0"/>
              <a:t>Brandon </a:t>
            </a:r>
            <a:r>
              <a:rPr lang="en-US" sz="2000" dirty="0" smtClean="0"/>
              <a:t>Moore</a:t>
            </a:r>
          </a:p>
          <a:p>
            <a:pPr lvl="1"/>
            <a:r>
              <a:rPr lang="en-US" sz="2000" dirty="0" err="1" smtClean="0"/>
              <a:t>Daejun</a:t>
            </a:r>
            <a:r>
              <a:rPr lang="en-US" sz="2000" dirty="0" smtClean="0"/>
              <a:t> Park</a:t>
            </a:r>
            <a:endParaRPr lang="en-US" sz="2000" dirty="0" smtClean="0"/>
          </a:p>
          <a:p>
            <a:pPr lvl="1"/>
            <a:r>
              <a:rPr lang="en-US" sz="2000" dirty="0" smtClean="0"/>
              <a:t>Andrei </a:t>
            </a:r>
            <a:r>
              <a:rPr lang="en-US" sz="2000" dirty="0" err="1" smtClean="0"/>
              <a:t>Stefanescu</a:t>
            </a:r>
            <a:endParaRPr lang="en-US" sz="2000" dirty="0" smtClean="0"/>
          </a:p>
          <a:p>
            <a:pPr marL="0" indent="0">
              <a:buNone/>
            </a:pPr>
            <a:r>
              <a:rPr lang="en-US" sz="2800" dirty="0" smtClean="0"/>
              <a:t>    Former members</a:t>
            </a:r>
          </a:p>
          <a:p>
            <a:pPr lvl="1"/>
            <a:r>
              <a:rPr lang="en-US" sz="2000" dirty="0" smtClean="0"/>
              <a:t>Kyle </a:t>
            </a:r>
            <a:r>
              <a:rPr lang="en-US" sz="2000" dirty="0" err="1" smtClean="0"/>
              <a:t>Blocher</a:t>
            </a:r>
            <a:endParaRPr lang="en-US" sz="2000" dirty="0" smtClean="0"/>
          </a:p>
          <a:p>
            <a:pPr lvl="1"/>
            <a:r>
              <a:rPr lang="en-US" sz="2000" dirty="0" smtClean="0"/>
              <a:t>Peter </a:t>
            </a:r>
            <a:r>
              <a:rPr lang="en-US" sz="2000" dirty="0" err="1" smtClean="0"/>
              <a:t>Dinges</a:t>
            </a:r>
            <a:endParaRPr lang="en-US" sz="2000" dirty="0"/>
          </a:p>
          <a:p>
            <a:pPr lvl="1"/>
            <a:r>
              <a:rPr lang="en-US" sz="2000" dirty="0" smtClean="0"/>
              <a:t>Chucky Ellison</a:t>
            </a:r>
          </a:p>
          <a:p>
            <a:pPr lvl="1"/>
            <a:r>
              <a:rPr lang="en-US" sz="2000" dirty="0"/>
              <a:t>Dwight </a:t>
            </a:r>
            <a:r>
              <a:rPr lang="en-US" sz="2000" dirty="0" err="1"/>
              <a:t>Guth</a:t>
            </a:r>
            <a:endParaRPr lang="en-US" sz="2000" dirty="0"/>
          </a:p>
          <a:p>
            <a:pPr lvl="1"/>
            <a:r>
              <a:rPr lang="en-US" sz="2000" dirty="0" smtClean="0"/>
              <a:t>Mike </a:t>
            </a:r>
            <a:r>
              <a:rPr lang="en-US" sz="2000" dirty="0" err="1" smtClean="0"/>
              <a:t>Ilseman</a:t>
            </a:r>
            <a:endParaRPr lang="en-US" sz="2000" dirty="0" smtClean="0"/>
          </a:p>
          <a:p>
            <a:pPr lvl="1"/>
            <a:r>
              <a:rPr lang="en-US" sz="2000" dirty="0" smtClean="0"/>
              <a:t>David Lazar</a:t>
            </a:r>
          </a:p>
          <a:p>
            <a:pPr lvl="1"/>
            <a:r>
              <a:rPr lang="en-US" sz="2000" dirty="0" err="1" smtClean="0"/>
              <a:t>Traian</a:t>
            </a:r>
            <a:r>
              <a:rPr lang="en-US" sz="2000" dirty="0" smtClean="0"/>
              <a:t> </a:t>
            </a:r>
            <a:r>
              <a:rPr lang="en-US" sz="2000" dirty="0" err="1" smtClean="0"/>
              <a:t>Serbanuta</a:t>
            </a:r>
            <a:endParaRPr lang="en-US" sz="2000" dirty="0" smtClean="0"/>
          </a:p>
        </p:txBody>
      </p:sp>
      <p:sp>
        <p:nvSpPr>
          <p:cNvPr id="4" name="Content Placeholder 2"/>
          <p:cNvSpPr txBox="1">
            <a:spLocks/>
          </p:cNvSpPr>
          <p:nvPr/>
        </p:nvSpPr>
        <p:spPr>
          <a:xfrm>
            <a:off x="5029200" y="1492956"/>
            <a:ext cx="3886200" cy="51054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400" dirty="0" smtClean="0"/>
              <a:t>UAIC, Iasi, Romania</a:t>
            </a:r>
          </a:p>
          <a:p>
            <a:pPr lvl="1"/>
            <a:r>
              <a:rPr lang="en-US" sz="2000" b="1" dirty="0" smtClean="0"/>
              <a:t>Dorel </a:t>
            </a:r>
            <a:r>
              <a:rPr lang="en-US" sz="2000" b="1" dirty="0" err="1" smtClean="0"/>
              <a:t>Lucanu</a:t>
            </a:r>
            <a:endParaRPr lang="en-US" sz="2000" b="1" dirty="0" smtClean="0"/>
          </a:p>
          <a:p>
            <a:pPr lvl="1"/>
            <a:r>
              <a:rPr lang="en-US" sz="2000" b="1" dirty="0" err="1"/>
              <a:t>Traian</a:t>
            </a:r>
            <a:r>
              <a:rPr lang="en-US" sz="2000" b="1" dirty="0"/>
              <a:t> </a:t>
            </a:r>
            <a:r>
              <a:rPr lang="en-US" sz="2000" b="1" dirty="0" err="1" smtClean="0"/>
              <a:t>Serbanuta</a:t>
            </a:r>
            <a:endParaRPr lang="en-US" sz="2000" b="1" dirty="0" smtClean="0"/>
          </a:p>
          <a:p>
            <a:pPr lvl="1"/>
            <a:r>
              <a:rPr lang="en-US" sz="2000" dirty="0" smtClean="0"/>
              <a:t>Andrei </a:t>
            </a:r>
            <a:r>
              <a:rPr lang="en-US" sz="2000" dirty="0" err="1" smtClean="0"/>
              <a:t>Arusoae</a:t>
            </a:r>
            <a:endParaRPr lang="en-US" sz="2000" dirty="0" smtClean="0"/>
          </a:p>
          <a:p>
            <a:pPr lvl="1"/>
            <a:r>
              <a:rPr lang="en-US" sz="2000" dirty="0" smtClean="0"/>
              <a:t>Denis </a:t>
            </a:r>
            <a:r>
              <a:rPr lang="en-US" sz="2000" dirty="0" err="1" smtClean="0"/>
              <a:t>Bogdanas</a:t>
            </a:r>
            <a:endParaRPr lang="en-US" sz="2000" dirty="0" smtClean="0"/>
          </a:p>
          <a:p>
            <a:pPr lvl="1"/>
            <a:r>
              <a:rPr lang="en-US" sz="2000" dirty="0" smtClean="0"/>
              <a:t>Stefan </a:t>
            </a:r>
            <a:r>
              <a:rPr lang="en-US" sz="2000" dirty="0" err="1" smtClean="0"/>
              <a:t>Ciobaca</a:t>
            </a:r>
            <a:endParaRPr lang="en-US" sz="2000" dirty="0" smtClean="0"/>
          </a:p>
          <a:p>
            <a:pPr lvl="1"/>
            <a:r>
              <a:rPr lang="en-US" sz="2000" dirty="0" smtClean="0"/>
              <a:t>Gheorghe </a:t>
            </a:r>
            <a:r>
              <a:rPr lang="en-US" sz="2000" dirty="0" err="1" smtClean="0"/>
              <a:t>Grigoras</a:t>
            </a:r>
            <a:endParaRPr lang="en-US" sz="2000" dirty="0" smtClean="0"/>
          </a:p>
          <a:p>
            <a:pPr lvl="1"/>
            <a:r>
              <a:rPr lang="en-US" sz="2000" dirty="0" err="1" smtClean="0"/>
              <a:t>Radu</a:t>
            </a:r>
            <a:r>
              <a:rPr lang="en-US" sz="2000" dirty="0" smtClean="0"/>
              <a:t> </a:t>
            </a:r>
            <a:r>
              <a:rPr lang="en-US" sz="2000" dirty="0" err="1" smtClean="0"/>
              <a:t>Mereuta</a:t>
            </a:r>
            <a:endParaRPr lang="en-US" sz="2000" dirty="0" smtClean="0"/>
          </a:p>
          <a:p>
            <a:pPr marL="0" indent="0">
              <a:buNone/>
            </a:pPr>
            <a:r>
              <a:rPr lang="en-US" sz="2800" dirty="0" smtClean="0"/>
              <a:t>    Former Members</a:t>
            </a:r>
          </a:p>
          <a:p>
            <a:pPr lvl="1"/>
            <a:r>
              <a:rPr lang="en-US" sz="2000" dirty="0" smtClean="0"/>
              <a:t>Irina </a:t>
            </a:r>
            <a:r>
              <a:rPr lang="en-US" sz="2000" dirty="0" err="1" smtClean="0"/>
              <a:t>Asavoae</a:t>
            </a:r>
            <a:endParaRPr lang="en-US" sz="2000" dirty="0" smtClean="0"/>
          </a:p>
          <a:p>
            <a:pPr lvl="1"/>
            <a:r>
              <a:rPr lang="en-US" sz="2000" dirty="0" err="1" smtClean="0"/>
              <a:t>Mihai</a:t>
            </a:r>
            <a:r>
              <a:rPr lang="en-US" sz="2000" dirty="0" smtClean="0"/>
              <a:t> </a:t>
            </a:r>
            <a:r>
              <a:rPr lang="en-US" sz="2000" dirty="0" err="1" smtClean="0"/>
              <a:t>Asavoae</a:t>
            </a:r>
          </a:p>
          <a:p>
            <a:pPr lvl="1"/>
            <a:r>
              <a:rPr lang="en-US" sz="2000" dirty="0" err="1" smtClean="0"/>
              <a:t>Emilian</a:t>
            </a:r>
            <a:r>
              <a:rPr lang="en-US" sz="2000" dirty="0" smtClean="0"/>
              <a:t> </a:t>
            </a:r>
            <a:r>
              <a:rPr lang="en-US" sz="2000" dirty="0" err="1" smtClean="0"/>
              <a:t>Necula</a:t>
            </a:r>
          </a:p>
          <a:p>
            <a:pPr lvl="1"/>
            <a:r>
              <a:rPr lang="en-US" sz="2000" dirty="0" err="1" smtClean="0"/>
              <a:t>Raluca</a:t>
            </a:r>
            <a:r>
              <a:rPr lang="en-US" sz="2000" dirty="0" smtClean="0"/>
              <a:t> </a:t>
            </a:r>
            <a:r>
              <a:rPr lang="en-US" sz="2000" dirty="0" err="1" smtClean="0"/>
              <a:t>Necula</a:t>
            </a:r>
            <a:endParaRPr lang="en-US" sz="2000" dirty="0" smtClean="0"/>
          </a:p>
        </p:txBody>
      </p:sp>
      <p:pic>
        <p:nvPicPr>
          <p:cNvPr id="6" name="Picture 2" descr="C:\Users\grosu\Desktop\unitedstates.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5939" y="1621547"/>
            <a:ext cx="377407" cy="277278"/>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grosu\Desktop\romania.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57763" y="1630363"/>
            <a:ext cx="376237" cy="2746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9269586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Testing the K definition of C</a:t>
            </a:r>
            <a:endParaRPr lang="en-US" dirty="0"/>
          </a:p>
        </p:txBody>
      </p:sp>
      <p:sp>
        <p:nvSpPr>
          <p:cNvPr id="3" name="Content Placeholder 2"/>
          <p:cNvSpPr>
            <a:spLocks noGrp="1"/>
          </p:cNvSpPr>
          <p:nvPr>
            <p:ph idx="1"/>
          </p:nvPr>
        </p:nvSpPr>
        <p:spPr>
          <a:xfrm>
            <a:off x="228600" y="1600200"/>
            <a:ext cx="8991600" cy="4876800"/>
          </a:xfrm>
        </p:spPr>
        <p:txBody>
          <a:bodyPr>
            <a:normAutofit/>
          </a:bodyPr>
          <a:lstStyle/>
          <a:p>
            <a:endParaRPr lang="en-US" dirty="0" smtClean="0"/>
          </a:p>
          <a:p>
            <a:r>
              <a:rPr lang="en-US" dirty="0"/>
              <a:t>T</a:t>
            </a:r>
            <a:r>
              <a:rPr lang="en-US" dirty="0" smtClean="0"/>
              <a:t>ested on thousands of C programs (several benchmarks, including the </a:t>
            </a:r>
            <a:r>
              <a:rPr lang="en-US" dirty="0" err="1" smtClean="0"/>
              <a:t>gcc</a:t>
            </a:r>
            <a:r>
              <a:rPr lang="en-US" dirty="0" smtClean="0"/>
              <a:t> torture test, code from the obfuscated C competition, etc.)</a:t>
            </a:r>
          </a:p>
          <a:p>
            <a:pPr lvl="1"/>
            <a:r>
              <a:rPr lang="en-US" dirty="0"/>
              <a:t>P</a:t>
            </a:r>
            <a:r>
              <a:rPr lang="en-US" dirty="0" smtClean="0"/>
              <a:t>assed </a:t>
            </a:r>
            <a:r>
              <a:rPr lang="en-US" b="1" dirty="0" smtClean="0"/>
              <a:t>99.2%</a:t>
            </a:r>
            <a:r>
              <a:rPr lang="en-US" dirty="0" smtClean="0"/>
              <a:t> so far!</a:t>
            </a:r>
          </a:p>
          <a:p>
            <a:pPr lvl="1"/>
            <a:r>
              <a:rPr lang="en-US" dirty="0" smtClean="0"/>
              <a:t>GCC 4.1.2 passes 99%, ICC 99.4%, Clang 98.3% (no opt.)</a:t>
            </a:r>
          </a:p>
          <a:p>
            <a:r>
              <a:rPr lang="en-US" i="1" dirty="0" smtClean="0"/>
              <a:t>The most complete formal C semantics</a:t>
            </a:r>
          </a:p>
        </p:txBody>
      </p:sp>
      <p:sp>
        <p:nvSpPr>
          <p:cNvPr id="5" name="Rectangle 4"/>
          <p:cNvSpPr/>
          <p:nvPr/>
        </p:nvSpPr>
        <p:spPr>
          <a:xfrm>
            <a:off x="7072830" y="4724400"/>
            <a:ext cx="1994970" cy="646331"/>
          </a:xfrm>
          <a:prstGeom prst="rect">
            <a:avLst/>
          </a:prstGeom>
        </p:spPr>
        <p:txBody>
          <a:bodyPr wrap="none">
            <a:spAutoFit/>
          </a:bodyPr>
          <a:lstStyle/>
          <a:p>
            <a:r>
              <a:rPr lang="en-US" sz="3600" dirty="0" smtClean="0">
                <a:solidFill>
                  <a:schemeClr val="bg1">
                    <a:lumMod val="65000"/>
                  </a:schemeClr>
                </a:solidFill>
              </a:rPr>
              <a:t>[POPL’12]</a:t>
            </a:r>
            <a:endParaRPr lang="en-US" sz="3600"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Comparisons of C Semantics</a:t>
            </a:r>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9075" y="1676400"/>
            <a:ext cx="8705850" cy="50482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371206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Group 29"/>
          <p:cNvGrpSpPr/>
          <p:nvPr/>
        </p:nvGrpSpPr>
        <p:grpSpPr>
          <a:xfrm>
            <a:off x="6172200" y="3505200"/>
            <a:ext cx="2819400" cy="1066800"/>
            <a:chOff x="6172200" y="3505200"/>
            <a:chExt cx="2819400" cy="1066800"/>
          </a:xfrm>
        </p:grpSpPr>
        <p:sp>
          <p:nvSpPr>
            <p:cNvPr id="9" name="Rounded Rectangle 8"/>
            <p:cNvSpPr/>
            <p:nvPr/>
          </p:nvSpPr>
          <p:spPr>
            <a:xfrm>
              <a:off x="7543800" y="3505200"/>
              <a:ext cx="1447800" cy="1066800"/>
            </a:xfrm>
            <a:prstGeom prst="roundRect">
              <a:avLst/>
            </a:prstGeom>
            <a:solidFill>
              <a:schemeClr val="accent1">
                <a:alpha val="4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tx1"/>
                  </a:solidFill>
                </a:rPr>
                <a:t>Model checker</a:t>
              </a:r>
              <a:endParaRPr lang="en-US" sz="3200" dirty="0">
                <a:solidFill>
                  <a:schemeClr val="tx1"/>
                </a:solidFill>
              </a:endParaRPr>
            </a:p>
          </p:txBody>
        </p:sp>
        <p:sp>
          <p:nvSpPr>
            <p:cNvPr id="24" name="Right Arrow 23"/>
            <p:cNvSpPr/>
            <p:nvPr/>
          </p:nvSpPr>
          <p:spPr>
            <a:xfrm>
              <a:off x="6172200" y="3782568"/>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2" name="Right Arrow 31"/>
          <p:cNvSpPr/>
          <p:nvPr/>
        </p:nvSpPr>
        <p:spPr>
          <a:xfrm rot="13556540">
            <a:off x="3156746" y="2676796"/>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ight Arrow 32"/>
          <p:cNvSpPr/>
          <p:nvPr/>
        </p:nvSpPr>
        <p:spPr>
          <a:xfrm rot="11009716">
            <a:off x="2041283" y="3394240"/>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ight Arrow 33"/>
          <p:cNvSpPr/>
          <p:nvPr/>
        </p:nvSpPr>
        <p:spPr>
          <a:xfrm rot="5400000">
            <a:off x="3490173" y="4709373"/>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ight Arrow 34"/>
          <p:cNvSpPr/>
          <p:nvPr/>
        </p:nvSpPr>
        <p:spPr>
          <a:xfrm rot="19007345">
            <a:off x="5096557" y="2775985"/>
            <a:ext cx="1845785"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ight Arrow 35"/>
          <p:cNvSpPr/>
          <p:nvPr/>
        </p:nvSpPr>
        <p:spPr>
          <a:xfrm rot="4248154">
            <a:off x="5635069" y="4515503"/>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ight Arrow 36"/>
          <p:cNvSpPr/>
          <p:nvPr/>
        </p:nvSpPr>
        <p:spPr>
          <a:xfrm rot="9498770">
            <a:off x="1945909" y="4503962"/>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lded Corner 4"/>
          <p:cNvSpPr/>
          <p:nvPr/>
        </p:nvSpPr>
        <p:spPr>
          <a:xfrm>
            <a:off x="2743200" y="3276600"/>
            <a:ext cx="4191000" cy="1524000"/>
          </a:xfrm>
          <a:prstGeom prst="foldedCorner">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tx1"/>
                </a:solidFill>
              </a:rPr>
              <a:t>Formal Language Definition </a:t>
            </a:r>
          </a:p>
          <a:p>
            <a:pPr algn="ctr"/>
            <a:r>
              <a:rPr lang="en-US" sz="2800" dirty="0" smtClean="0">
                <a:solidFill>
                  <a:schemeClr val="tx1"/>
                </a:solidFill>
              </a:rPr>
              <a:t>(Syntax and Semantics)</a:t>
            </a:r>
            <a:endParaRPr lang="en-US" sz="2800" dirty="0">
              <a:solidFill>
                <a:schemeClr val="tx1"/>
              </a:solidFill>
            </a:endParaRPr>
          </a:p>
        </p:txBody>
      </p:sp>
      <p:sp>
        <p:nvSpPr>
          <p:cNvPr id="12" name="Right Arrow 11"/>
          <p:cNvSpPr/>
          <p:nvPr/>
        </p:nvSpPr>
        <p:spPr>
          <a:xfrm rot="16496170">
            <a:off x="4476328" y="2779797"/>
            <a:ext cx="1118574" cy="484632"/>
          </a:xfrm>
          <a:prstGeom prst="rightArrow">
            <a:avLst>
              <a:gd name="adj1" fmla="val 50000"/>
              <a:gd name="adj2" fmla="val 52234"/>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07521129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Model Checking C Programs</a:t>
            </a:r>
            <a:endParaRPr lang="en-US" dirty="0"/>
          </a:p>
        </p:txBody>
      </p:sp>
      <p:sp>
        <p:nvSpPr>
          <p:cNvPr id="7" name="Content Placeholder 6"/>
          <p:cNvSpPr>
            <a:spLocks noGrp="1"/>
          </p:cNvSpPr>
          <p:nvPr>
            <p:ph sz="quarter" idx="4"/>
          </p:nvPr>
        </p:nvSpPr>
        <p:spPr/>
        <p:txBody>
          <a:bodyPr/>
          <a:lstStyle/>
          <a:p>
            <a:r>
              <a:rPr lang="en-US" dirty="0" smtClean="0"/>
              <a:t>Detects bugs in finite-state C programs; e.g., races</a:t>
            </a:r>
          </a:p>
          <a:p>
            <a:r>
              <a:rPr lang="en-US" dirty="0" smtClean="0"/>
              <a:t>Not discussed here</a:t>
            </a:r>
            <a:endParaRPr 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0600" y="1524000"/>
            <a:ext cx="2400300" cy="5257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8705693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ight Arrow 23"/>
          <p:cNvSpPr/>
          <p:nvPr/>
        </p:nvSpPr>
        <p:spPr>
          <a:xfrm>
            <a:off x="6172200" y="3782568"/>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ight Arrow 31"/>
          <p:cNvSpPr/>
          <p:nvPr/>
        </p:nvSpPr>
        <p:spPr>
          <a:xfrm rot="13556540">
            <a:off x="3156746" y="2676796"/>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ight Arrow 32"/>
          <p:cNvSpPr/>
          <p:nvPr/>
        </p:nvSpPr>
        <p:spPr>
          <a:xfrm rot="11009716">
            <a:off x="2041283" y="3394240"/>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ight Arrow 33"/>
          <p:cNvSpPr/>
          <p:nvPr/>
        </p:nvSpPr>
        <p:spPr>
          <a:xfrm rot="5400000">
            <a:off x="3490173" y="4709373"/>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ight Arrow 34"/>
          <p:cNvSpPr/>
          <p:nvPr/>
        </p:nvSpPr>
        <p:spPr>
          <a:xfrm rot="19007345">
            <a:off x="5096557" y="2775985"/>
            <a:ext cx="1845785"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ight Arrow 35"/>
          <p:cNvSpPr/>
          <p:nvPr/>
        </p:nvSpPr>
        <p:spPr>
          <a:xfrm rot="4248154">
            <a:off x="5635069" y="4515503"/>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ight Arrow 36"/>
          <p:cNvSpPr/>
          <p:nvPr/>
        </p:nvSpPr>
        <p:spPr>
          <a:xfrm rot="9498770">
            <a:off x="1945909" y="4503962"/>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lded Corner 4"/>
          <p:cNvSpPr/>
          <p:nvPr/>
        </p:nvSpPr>
        <p:spPr>
          <a:xfrm>
            <a:off x="2743200" y="3276600"/>
            <a:ext cx="4191000" cy="1524000"/>
          </a:xfrm>
          <a:prstGeom prst="foldedCorner">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tx1"/>
                </a:solidFill>
              </a:rPr>
              <a:t>Formal Language Definition </a:t>
            </a:r>
          </a:p>
          <a:p>
            <a:pPr algn="ctr"/>
            <a:r>
              <a:rPr lang="en-US" sz="2800" dirty="0" smtClean="0">
                <a:solidFill>
                  <a:schemeClr val="tx1"/>
                </a:solidFill>
              </a:rPr>
              <a:t>(Syntax and Semantics)</a:t>
            </a:r>
            <a:endParaRPr lang="en-US" sz="2800" dirty="0">
              <a:solidFill>
                <a:schemeClr val="tx1"/>
              </a:solidFill>
            </a:endParaRPr>
          </a:p>
        </p:txBody>
      </p:sp>
      <p:sp>
        <p:nvSpPr>
          <p:cNvPr id="12" name="Rounded Rectangle 11"/>
          <p:cNvSpPr/>
          <p:nvPr/>
        </p:nvSpPr>
        <p:spPr>
          <a:xfrm>
            <a:off x="6629400" y="990600"/>
            <a:ext cx="1905000" cy="1447800"/>
          </a:xfrm>
          <a:prstGeom prst="roundRect">
            <a:avLst/>
          </a:prstGeom>
          <a:solidFill>
            <a:schemeClr val="accent1">
              <a:alpha val="4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tx1"/>
                </a:solidFill>
              </a:rPr>
              <a:t>Deductive program verifier</a:t>
            </a:r>
            <a:endParaRPr lang="en-US" sz="3200" dirty="0">
              <a:solidFill>
                <a:schemeClr val="tx1"/>
              </a:solidFill>
            </a:endParaRPr>
          </a:p>
        </p:txBody>
      </p:sp>
      <p:sp>
        <p:nvSpPr>
          <p:cNvPr id="13" name="Rounded Rectangle 12"/>
          <p:cNvSpPr/>
          <p:nvPr/>
        </p:nvSpPr>
        <p:spPr>
          <a:xfrm>
            <a:off x="6324600" y="5410200"/>
            <a:ext cx="1752600" cy="1066800"/>
          </a:xfrm>
          <a:prstGeom prst="roundRect">
            <a:avLst/>
          </a:prstGeom>
          <a:solidFill>
            <a:schemeClr val="accent1">
              <a:alpha val="4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tx1"/>
                </a:solidFill>
              </a:rPr>
              <a:t>Symbolic execution</a:t>
            </a:r>
            <a:endParaRPr lang="en-US" sz="3200" dirty="0">
              <a:solidFill>
                <a:schemeClr val="tx1"/>
              </a:solidFill>
            </a:endParaRPr>
          </a:p>
        </p:txBody>
      </p:sp>
      <p:sp>
        <p:nvSpPr>
          <p:cNvPr id="14" name="Right Arrow 13"/>
          <p:cNvSpPr/>
          <p:nvPr/>
        </p:nvSpPr>
        <p:spPr>
          <a:xfrm rot="16496170">
            <a:off x="4476328" y="2779797"/>
            <a:ext cx="1118574" cy="484632"/>
          </a:xfrm>
          <a:prstGeom prst="rightArrow">
            <a:avLst>
              <a:gd name="adj1" fmla="val 50000"/>
              <a:gd name="adj2" fmla="val 52234"/>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29471960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State-of-the-Art</a:t>
            </a:r>
            <a:endParaRPr lang="en-US" dirty="0"/>
          </a:p>
        </p:txBody>
      </p:sp>
      <p:sp>
        <p:nvSpPr>
          <p:cNvPr id="3" name="Content Placeholder 2"/>
          <p:cNvSpPr>
            <a:spLocks noGrp="1"/>
          </p:cNvSpPr>
          <p:nvPr>
            <p:ph idx="1"/>
          </p:nvPr>
        </p:nvSpPr>
        <p:spPr>
          <a:xfrm>
            <a:off x="457200" y="1600200"/>
            <a:ext cx="8686800" cy="5029200"/>
          </a:xfrm>
        </p:spPr>
        <p:txBody>
          <a:bodyPr>
            <a:normAutofit/>
          </a:bodyPr>
          <a:lstStyle/>
          <a:p>
            <a:r>
              <a:rPr lang="en-US" dirty="0" smtClean="0">
                <a:solidFill>
                  <a:srgbClr val="FF0000"/>
                </a:solidFill>
              </a:rPr>
              <a:t>Redefine</a:t>
            </a:r>
            <a:r>
              <a:rPr lang="en-US" dirty="0" smtClean="0"/>
              <a:t> the language using a </a:t>
            </a:r>
            <a:r>
              <a:rPr lang="en-US" dirty="0" smtClean="0">
                <a:solidFill>
                  <a:srgbClr val="FF0000"/>
                </a:solidFill>
              </a:rPr>
              <a:t>different</a:t>
            </a:r>
            <a:r>
              <a:rPr lang="en-US" dirty="0" smtClean="0"/>
              <a:t> semantic approach (Hoare/separation/dynamic logic)</a:t>
            </a:r>
          </a:p>
          <a:p>
            <a:r>
              <a:rPr lang="en-US" dirty="0" smtClean="0"/>
              <a:t>Very </a:t>
            </a:r>
            <a:r>
              <a:rPr lang="en-US" dirty="0" smtClean="0">
                <a:solidFill>
                  <a:srgbClr val="FF0000"/>
                </a:solidFill>
              </a:rPr>
              <a:t>language specific</a:t>
            </a:r>
            <a:r>
              <a:rPr lang="en-US" dirty="0" smtClean="0"/>
              <a:t>, </a:t>
            </a:r>
            <a:r>
              <a:rPr lang="en-US" dirty="0" smtClean="0">
                <a:solidFill>
                  <a:srgbClr val="FF0000"/>
                </a:solidFill>
              </a:rPr>
              <a:t>error-prone</a:t>
            </a:r>
            <a:r>
              <a:rPr lang="en-US" dirty="0" smtClean="0"/>
              <a:t>; e.g.:</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91229" y="3581401"/>
            <a:ext cx="5423971" cy="10953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5181600"/>
            <a:ext cx="6248400" cy="11360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6" name="Group 5"/>
          <p:cNvGrpSpPr/>
          <p:nvPr/>
        </p:nvGrpSpPr>
        <p:grpSpPr>
          <a:xfrm>
            <a:off x="2654474" y="533400"/>
            <a:ext cx="6337126" cy="5715000"/>
            <a:chOff x="2654474" y="533400"/>
            <a:chExt cx="6337126" cy="5715000"/>
          </a:xfrm>
        </p:grpSpPr>
        <p:sp>
          <p:nvSpPr>
            <p:cNvPr id="4" name="Rectangle 3"/>
            <p:cNvSpPr/>
            <p:nvPr/>
          </p:nvSpPr>
          <p:spPr>
            <a:xfrm>
              <a:off x="3758852" y="3694471"/>
              <a:ext cx="1575148" cy="395277"/>
            </a:xfrm>
            <a:prstGeom prst="rect">
              <a:avLst/>
            </a:prstGeom>
            <a:solidFill>
              <a:srgbClr val="FFFF00">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5943600" y="3696222"/>
              <a:ext cx="279748" cy="395277"/>
            </a:xfrm>
            <a:prstGeom prst="rect">
              <a:avLst/>
            </a:prstGeom>
            <a:solidFill>
              <a:srgbClr val="FFFF00">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2959274" y="4239353"/>
              <a:ext cx="279748" cy="395277"/>
            </a:xfrm>
            <a:prstGeom prst="rect">
              <a:avLst/>
            </a:prstGeom>
            <a:solidFill>
              <a:srgbClr val="FFFF00">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2654474" y="5282852"/>
              <a:ext cx="279748" cy="395277"/>
            </a:xfrm>
            <a:prstGeom prst="rect">
              <a:avLst/>
            </a:prstGeom>
            <a:solidFill>
              <a:srgbClr val="FFFF00">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4495800" y="5257800"/>
              <a:ext cx="381000" cy="395277"/>
            </a:xfrm>
            <a:prstGeom prst="rect">
              <a:avLst/>
            </a:prstGeom>
            <a:solidFill>
              <a:srgbClr val="FFFF00">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175326" y="5257800"/>
              <a:ext cx="381000" cy="395277"/>
            </a:xfrm>
            <a:prstGeom prst="rect">
              <a:avLst/>
            </a:prstGeom>
            <a:solidFill>
              <a:srgbClr val="FFFF00">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5816252" y="5853123"/>
              <a:ext cx="381000" cy="395277"/>
            </a:xfrm>
            <a:prstGeom prst="rect">
              <a:avLst/>
            </a:prstGeom>
            <a:solidFill>
              <a:srgbClr val="FFFF00">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5611660" y="5257800"/>
              <a:ext cx="279748" cy="395277"/>
            </a:xfrm>
            <a:prstGeom prst="rect">
              <a:avLst/>
            </a:prstGeom>
            <a:solidFill>
              <a:srgbClr val="FFFF00">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3961356" y="5853123"/>
              <a:ext cx="279748" cy="395277"/>
            </a:xfrm>
            <a:prstGeom prst="rect">
              <a:avLst/>
            </a:prstGeom>
            <a:solidFill>
              <a:srgbClr val="FFFF00">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5435252" y="4227871"/>
              <a:ext cx="1575148" cy="395277"/>
            </a:xfrm>
            <a:prstGeom prst="rect">
              <a:avLst/>
            </a:prstGeom>
            <a:solidFill>
              <a:srgbClr val="FFFF00">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ular Callout 4"/>
            <p:cNvSpPr/>
            <p:nvPr/>
          </p:nvSpPr>
          <p:spPr>
            <a:xfrm>
              <a:off x="5181600" y="533400"/>
              <a:ext cx="3810000" cy="1981200"/>
            </a:xfrm>
            <a:prstGeom prst="wedgeRoundRectCallout">
              <a:avLst>
                <a:gd name="adj1" fmla="val -58422"/>
                <a:gd name="adj2" fmla="val 106027"/>
                <a:gd name="adj3" fmla="val 1666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tx1"/>
                  </a:solidFill>
                </a:rPr>
                <a:t>Many different program logics for “state” properties: FOL, HOL, Separation logic…</a:t>
              </a:r>
              <a:endParaRPr lang="en-US" sz="2800" dirty="0">
                <a:solidFill>
                  <a:schemeClr val="tx1"/>
                </a:solidFill>
              </a:endParaRPr>
            </a:p>
          </p:txBody>
        </p:sp>
      </p:grpSp>
    </p:spTree>
    <p:extLst>
      <p:ext uri="{BB962C8B-B14F-4D97-AF65-F5344CB8AC3E}">
        <p14:creationId xmlns:p14="http://schemas.microsoft.com/office/powerpoint/2010/main" val="42005439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State-of-the-Art</a:t>
            </a:r>
            <a:endParaRPr lang="en-US" dirty="0"/>
          </a:p>
        </p:txBody>
      </p:sp>
      <p:sp>
        <p:nvSpPr>
          <p:cNvPr id="3" name="Content Placeholder 2"/>
          <p:cNvSpPr>
            <a:spLocks noGrp="1"/>
          </p:cNvSpPr>
          <p:nvPr>
            <p:ph idx="1"/>
          </p:nvPr>
        </p:nvSpPr>
        <p:spPr>
          <a:xfrm>
            <a:off x="457200" y="1600200"/>
            <a:ext cx="8458200" cy="5029200"/>
          </a:xfrm>
        </p:spPr>
        <p:txBody>
          <a:bodyPr>
            <a:normAutofit/>
          </a:bodyPr>
          <a:lstStyle/>
          <a:p>
            <a:pPr marL="457200" lvl="1" indent="0">
              <a:buNone/>
            </a:pPr>
            <a:endParaRPr lang="en-US" dirty="0" smtClean="0"/>
          </a:p>
          <a:p>
            <a:r>
              <a:rPr lang="en-US" dirty="0" smtClean="0"/>
              <a:t>Thus, these semantics need to be proved sound, sometimes also relatively complete, </a:t>
            </a:r>
            <a:r>
              <a:rPr lang="en-US" dirty="0" err="1" smtClean="0"/>
              <a:t>wrt</a:t>
            </a:r>
            <a:r>
              <a:rPr lang="en-US" dirty="0" smtClean="0"/>
              <a:t> trusted, operational semantics of the language</a:t>
            </a:r>
          </a:p>
          <a:p>
            <a:r>
              <a:rPr lang="en-US" dirty="0" smtClean="0"/>
              <a:t>Verification tools developed using them</a:t>
            </a:r>
            <a:endParaRPr lang="en-US" dirty="0"/>
          </a:p>
          <a:p>
            <a:r>
              <a:rPr lang="en-US" dirty="0" smtClean="0"/>
              <a:t>So we have an </a:t>
            </a:r>
            <a:r>
              <a:rPr lang="en-US" dirty="0" smtClean="0">
                <a:solidFill>
                  <a:srgbClr val="FF0000"/>
                </a:solidFill>
              </a:rPr>
              <a:t>inherent gap </a:t>
            </a:r>
            <a:r>
              <a:rPr lang="en-US" dirty="0" smtClean="0"/>
              <a:t>between trusted, operational semantics, and the semantics currently used for program verification</a:t>
            </a:r>
            <a:endParaRPr lang="en-US" dirty="0"/>
          </a:p>
        </p:txBody>
      </p:sp>
    </p:spTree>
    <p:extLst>
      <p:ext uri="{BB962C8B-B14F-4D97-AF65-F5344CB8AC3E}">
        <p14:creationId xmlns:p14="http://schemas.microsoft.com/office/powerpoint/2010/main" val="192528314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Our Proposal</a:t>
            </a:r>
            <a:endParaRPr lang="en-US" dirty="0"/>
          </a:p>
        </p:txBody>
      </p:sp>
      <p:sp>
        <p:nvSpPr>
          <p:cNvPr id="3" name="Content Placeholder 2"/>
          <p:cNvSpPr>
            <a:spLocks noGrp="1"/>
          </p:cNvSpPr>
          <p:nvPr>
            <p:ph idx="1"/>
          </p:nvPr>
        </p:nvSpPr>
        <p:spPr>
          <a:xfrm>
            <a:off x="457200" y="1600200"/>
            <a:ext cx="8458200" cy="4525963"/>
          </a:xfrm>
        </p:spPr>
        <p:txBody>
          <a:bodyPr>
            <a:normAutofit fontScale="92500"/>
          </a:bodyPr>
          <a:lstStyle/>
          <a:p>
            <a:r>
              <a:rPr lang="en-US" dirty="0" smtClean="0"/>
              <a:t>Use directly the trusted</a:t>
            </a:r>
          </a:p>
          <a:p>
            <a:pPr marL="0" indent="0">
              <a:buNone/>
            </a:pPr>
            <a:r>
              <a:rPr lang="en-US" dirty="0"/>
              <a:t> </a:t>
            </a:r>
            <a:r>
              <a:rPr lang="en-US" dirty="0" smtClean="0"/>
              <a:t>   operational semantics!</a:t>
            </a:r>
          </a:p>
          <a:p>
            <a:pPr lvl="1"/>
            <a:r>
              <a:rPr lang="en-US" dirty="0" smtClean="0"/>
              <a:t>Has been done before (ACL2), but</a:t>
            </a:r>
          </a:p>
          <a:p>
            <a:pPr marL="457200" lvl="1" indent="0">
              <a:buNone/>
            </a:pPr>
            <a:r>
              <a:rPr lang="en-US" dirty="0"/>
              <a:t> </a:t>
            </a:r>
            <a:r>
              <a:rPr lang="en-US" dirty="0" smtClean="0"/>
              <a:t>   proofs are low-level (induction on the</a:t>
            </a:r>
          </a:p>
          <a:p>
            <a:pPr marL="457200" lvl="1" indent="0">
              <a:buNone/>
            </a:pPr>
            <a:r>
              <a:rPr lang="en-US" dirty="0"/>
              <a:t> </a:t>
            </a:r>
            <a:r>
              <a:rPr lang="en-US" dirty="0" smtClean="0"/>
              <a:t>   transition system) and language-specific</a:t>
            </a:r>
          </a:p>
          <a:p>
            <a:r>
              <a:rPr lang="en-US" dirty="0" smtClean="0"/>
              <a:t>We propose a language-independent proof system</a:t>
            </a:r>
          </a:p>
          <a:p>
            <a:pPr lvl="1"/>
            <a:r>
              <a:rPr lang="en-US" dirty="0" smtClean="0"/>
              <a:t>Takes operational semantics as axioms</a:t>
            </a:r>
          </a:p>
          <a:p>
            <a:pPr lvl="1"/>
            <a:r>
              <a:rPr lang="en-US" dirty="0" smtClean="0"/>
              <a:t>Derives reachability properties</a:t>
            </a:r>
          </a:p>
          <a:p>
            <a:pPr lvl="1"/>
            <a:r>
              <a:rPr lang="en-US" dirty="0" smtClean="0"/>
              <a:t>Is sound and relatively complete</a:t>
            </a:r>
            <a:endParaRPr lang="en-US" dirty="0"/>
          </a:p>
        </p:txBody>
      </p:sp>
      <p:grpSp>
        <p:nvGrpSpPr>
          <p:cNvPr id="14" name="Group 13"/>
          <p:cNvGrpSpPr/>
          <p:nvPr/>
        </p:nvGrpSpPr>
        <p:grpSpPr>
          <a:xfrm>
            <a:off x="5562600" y="381000"/>
            <a:ext cx="3464291" cy="2590800"/>
            <a:chOff x="1945909" y="990600"/>
            <a:chExt cx="6588491" cy="5486400"/>
          </a:xfrm>
        </p:grpSpPr>
        <p:sp>
          <p:nvSpPr>
            <p:cNvPr id="4" name="Right Arrow 3"/>
            <p:cNvSpPr/>
            <p:nvPr/>
          </p:nvSpPr>
          <p:spPr>
            <a:xfrm>
              <a:off x="6172200" y="3782568"/>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5" name="Right Arrow 4"/>
            <p:cNvSpPr/>
            <p:nvPr/>
          </p:nvSpPr>
          <p:spPr>
            <a:xfrm rot="13556540">
              <a:off x="3156746" y="2676796"/>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6" name="Right Arrow 5"/>
            <p:cNvSpPr/>
            <p:nvPr/>
          </p:nvSpPr>
          <p:spPr>
            <a:xfrm rot="11009716">
              <a:off x="2041283" y="3394240"/>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7" name="Right Arrow 6"/>
            <p:cNvSpPr/>
            <p:nvPr/>
          </p:nvSpPr>
          <p:spPr>
            <a:xfrm rot="5400000">
              <a:off x="3490173" y="4709373"/>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8" name="Right Arrow 7"/>
            <p:cNvSpPr/>
            <p:nvPr/>
          </p:nvSpPr>
          <p:spPr>
            <a:xfrm rot="19007345">
              <a:off x="5096557" y="2775985"/>
              <a:ext cx="1845785"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9" name="Right Arrow 8"/>
            <p:cNvSpPr/>
            <p:nvPr/>
          </p:nvSpPr>
          <p:spPr>
            <a:xfrm rot="4248154">
              <a:off x="5635069" y="4515503"/>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10" name="Right Arrow 9"/>
            <p:cNvSpPr/>
            <p:nvPr/>
          </p:nvSpPr>
          <p:spPr>
            <a:xfrm rot="9498770">
              <a:off x="1945909" y="4503962"/>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11" name="Folded Corner 10"/>
            <p:cNvSpPr/>
            <p:nvPr/>
          </p:nvSpPr>
          <p:spPr>
            <a:xfrm>
              <a:off x="2743200" y="3276600"/>
              <a:ext cx="4191000" cy="1524000"/>
            </a:xfrm>
            <a:prstGeom prst="foldedCorner">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Formal Language Definition </a:t>
              </a:r>
            </a:p>
            <a:p>
              <a:pPr algn="ctr"/>
              <a:r>
                <a:rPr lang="en-US" sz="1400" dirty="0" smtClean="0">
                  <a:solidFill>
                    <a:schemeClr val="tx1"/>
                  </a:solidFill>
                </a:rPr>
                <a:t>(Syntax and Semantics)</a:t>
              </a:r>
              <a:endParaRPr lang="en-US" sz="1400" dirty="0">
                <a:solidFill>
                  <a:schemeClr val="tx1"/>
                </a:solidFill>
              </a:endParaRPr>
            </a:p>
          </p:txBody>
        </p:sp>
        <p:sp>
          <p:nvSpPr>
            <p:cNvPr id="12" name="Rounded Rectangle 11"/>
            <p:cNvSpPr/>
            <p:nvPr/>
          </p:nvSpPr>
          <p:spPr>
            <a:xfrm>
              <a:off x="6629400" y="990600"/>
              <a:ext cx="1905000" cy="1447800"/>
            </a:xfrm>
            <a:prstGeom prst="roundRect">
              <a:avLst/>
            </a:prstGeom>
            <a:solidFill>
              <a:schemeClr val="accent1">
                <a:alpha val="4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Deductive program verifier</a:t>
              </a:r>
              <a:endParaRPr lang="en-US" sz="1600" dirty="0">
                <a:solidFill>
                  <a:schemeClr val="tx1"/>
                </a:solidFill>
              </a:endParaRPr>
            </a:p>
          </p:txBody>
        </p:sp>
        <p:sp>
          <p:nvSpPr>
            <p:cNvPr id="13" name="Rounded Rectangle 12"/>
            <p:cNvSpPr/>
            <p:nvPr/>
          </p:nvSpPr>
          <p:spPr>
            <a:xfrm>
              <a:off x="6324598" y="5410199"/>
              <a:ext cx="1997764" cy="1066801"/>
            </a:xfrm>
            <a:prstGeom prst="roundRect">
              <a:avLst/>
            </a:prstGeom>
            <a:solidFill>
              <a:schemeClr val="accent1">
                <a:alpha val="4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Symbolic execution</a:t>
              </a:r>
              <a:endParaRPr lang="en-US" sz="1600" dirty="0">
                <a:solidFill>
                  <a:schemeClr val="tx1"/>
                </a:solidFill>
              </a:endParaRPr>
            </a:p>
          </p:txBody>
        </p:sp>
      </p:grpSp>
    </p:spTree>
    <p:extLst>
      <p:ext uri="{BB962C8B-B14F-4D97-AF65-F5344CB8AC3E}">
        <p14:creationId xmlns:p14="http://schemas.microsoft.com/office/powerpoint/2010/main" val="306128077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ight Arrow 23"/>
          <p:cNvSpPr/>
          <p:nvPr/>
        </p:nvSpPr>
        <p:spPr>
          <a:xfrm>
            <a:off x="6172200" y="3782568"/>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ight Arrow 31"/>
          <p:cNvSpPr/>
          <p:nvPr/>
        </p:nvSpPr>
        <p:spPr>
          <a:xfrm rot="13556540">
            <a:off x="3156746" y="2676796"/>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ight Arrow 32"/>
          <p:cNvSpPr/>
          <p:nvPr/>
        </p:nvSpPr>
        <p:spPr>
          <a:xfrm rot="11009716">
            <a:off x="2041283" y="3394240"/>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ight Arrow 33"/>
          <p:cNvSpPr/>
          <p:nvPr/>
        </p:nvSpPr>
        <p:spPr>
          <a:xfrm rot="5400000">
            <a:off x="3490173" y="4709373"/>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ight Arrow 34"/>
          <p:cNvSpPr/>
          <p:nvPr/>
        </p:nvSpPr>
        <p:spPr>
          <a:xfrm rot="19007345">
            <a:off x="5096557" y="2775985"/>
            <a:ext cx="1845785"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ight Arrow 35"/>
          <p:cNvSpPr/>
          <p:nvPr/>
        </p:nvSpPr>
        <p:spPr>
          <a:xfrm rot="4248154">
            <a:off x="5635069" y="4515503"/>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ight Arrow 36"/>
          <p:cNvSpPr/>
          <p:nvPr/>
        </p:nvSpPr>
        <p:spPr>
          <a:xfrm rot="9498770">
            <a:off x="1945909" y="4503962"/>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lded Corner 4"/>
          <p:cNvSpPr/>
          <p:nvPr/>
        </p:nvSpPr>
        <p:spPr>
          <a:xfrm>
            <a:off x="2743200" y="3276600"/>
            <a:ext cx="4191000" cy="1524000"/>
          </a:xfrm>
          <a:prstGeom prst="foldedCorner">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tx1"/>
                </a:solidFill>
              </a:rPr>
              <a:t>Formal Language Definition </a:t>
            </a:r>
          </a:p>
          <a:p>
            <a:pPr algn="ctr"/>
            <a:r>
              <a:rPr lang="en-US" sz="2800" dirty="0" smtClean="0">
                <a:solidFill>
                  <a:schemeClr val="tx1"/>
                </a:solidFill>
              </a:rPr>
              <a:t>(Syntax and Semantics)</a:t>
            </a:r>
            <a:endParaRPr lang="en-US" sz="2800" dirty="0">
              <a:solidFill>
                <a:schemeClr val="tx1"/>
              </a:solidFill>
            </a:endParaRPr>
          </a:p>
        </p:txBody>
      </p:sp>
      <p:sp>
        <p:nvSpPr>
          <p:cNvPr id="12" name="Rounded Rectangle 11"/>
          <p:cNvSpPr/>
          <p:nvPr/>
        </p:nvSpPr>
        <p:spPr>
          <a:xfrm>
            <a:off x="6629400" y="990600"/>
            <a:ext cx="1905000" cy="1447800"/>
          </a:xfrm>
          <a:prstGeom prst="roundRect">
            <a:avLst/>
          </a:prstGeom>
          <a:solidFill>
            <a:schemeClr val="accent1">
              <a:alpha val="4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tx1"/>
                </a:solidFill>
              </a:rPr>
              <a:t>Deductive program verifier</a:t>
            </a:r>
            <a:endParaRPr lang="en-US" sz="3200" dirty="0">
              <a:solidFill>
                <a:schemeClr val="tx1"/>
              </a:solidFill>
            </a:endParaRPr>
          </a:p>
        </p:txBody>
      </p:sp>
      <p:sp>
        <p:nvSpPr>
          <p:cNvPr id="13" name="Rounded Rectangle 12"/>
          <p:cNvSpPr/>
          <p:nvPr/>
        </p:nvSpPr>
        <p:spPr>
          <a:xfrm>
            <a:off x="6324600" y="5410200"/>
            <a:ext cx="1752600" cy="1066800"/>
          </a:xfrm>
          <a:prstGeom prst="roundRect">
            <a:avLst/>
          </a:prstGeom>
          <a:solidFill>
            <a:schemeClr val="accent1">
              <a:alpha val="4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tx1"/>
                </a:solidFill>
              </a:rPr>
              <a:t>Symbolic execution</a:t>
            </a:r>
            <a:endParaRPr lang="en-US" sz="3200" dirty="0">
              <a:solidFill>
                <a:schemeClr val="tx1"/>
              </a:solidFill>
            </a:endParaRPr>
          </a:p>
        </p:txBody>
      </p:sp>
      <p:sp>
        <p:nvSpPr>
          <p:cNvPr id="14" name="Rounded Rectangular Callout 13"/>
          <p:cNvSpPr/>
          <p:nvPr/>
        </p:nvSpPr>
        <p:spPr>
          <a:xfrm>
            <a:off x="304800" y="152400"/>
            <a:ext cx="5029200" cy="1905000"/>
          </a:xfrm>
          <a:prstGeom prst="wedgeRoundRectCallout">
            <a:avLst>
              <a:gd name="adj1" fmla="val 75845"/>
              <a:gd name="adj2" fmla="val 18701"/>
              <a:gd name="adj3" fmla="val 1666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smtClean="0">
                <a:solidFill>
                  <a:schemeClr val="tx1"/>
                </a:solidFill>
              </a:rPr>
              <a:t>Need a means to specify </a:t>
            </a:r>
            <a:r>
              <a:rPr lang="en-US" sz="3600" dirty="0" smtClean="0">
                <a:solidFill>
                  <a:srgbClr val="0070C0"/>
                </a:solidFill>
              </a:rPr>
              <a:t>static</a:t>
            </a:r>
            <a:r>
              <a:rPr lang="en-US" sz="3600" dirty="0" smtClean="0">
                <a:solidFill>
                  <a:schemeClr val="tx1"/>
                </a:solidFill>
              </a:rPr>
              <a:t> and </a:t>
            </a:r>
            <a:r>
              <a:rPr lang="en-US" sz="3600" dirty="0" smtClean="0">
                <a:solidFill>
                  <a:srgbClr val="0070C0"/>
                </a:solidFill>
              </a:rPr>
              <a:t>dynamic</a:t>
            </a:r>
            <a:r>
              <a:rPr lang="en-US" sz="3600" dirty="0" smtClean="0">
                <a:solidFill>
                  <a:schemeClr val="tx1"/>
                </a:solidFill>
              </a:rPr>
              <a:t> program properties</a:t>
            </a:r>
            <a:endParaRPr lang="en-US" sz="3600" dirty="0">
              <a:solidFill>
                <a:schemeClr val="tx1"/>
              </a:solidFill>
            </a:endParaRPr>
          </a:p>
        </p:txBody>
      </p:sp>
      <p:sp>
        <p:nvSpPr>
          <p:cNvPr id="2" name="Oval 1"/>
          <p:cNvSpPr/>
          <p:nvPr/>
        </p:nvSpPr>
        <p:spPr>
          <a:xfrm>
            <a:off x="914400" y="762000"/>
            <a:ext cx="1295400" cy="762000"/>
          </a:xfrm>
          <a:prstGeom prst="ellipse">
            <a:avLst/>
          </a:prstGeom>
          <a:noFill/>
          <a:ln w="635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ight Arrow 14"/>
          <p:cNvSpPr/>
          <p:nvPr/>
        </p:nvSpPr>
        <p:spPr>
          <a:xfrm rot="16496170">
            <a:off x="4476328" y="2779797"/>
            <a:ext cx="1118574" cy="484632"/>
          </a:xfrm>
          <a:prstGeom prst="rightArrow">
            <a:avLst>
              <a:gd name="adj1" fmla="val 50000"/>
              <a:gd name="adj2" fmla="val 52234"/>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4039291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200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2500"/>
                            </p:stCondLst>
                            <p:childTnLst>
                              <p:par>
                                <p:cTn id="9" presetID="10" presetClass="entr" presetSubtype="0" fill="hold" grpId="0" nodeType="afterEffect">
                                  <p:stCondLst>
                                    <p:cond delay="500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Matching Logic for Static Properties</a:t>
            </a:r>
            <a:endParaRPr lang="en-US" dirty="0">
              <a:solidFill>
                <a:schemeClr val="bg1">
                  <a:lumMod val="65000"/>
                </a:schemeClr>
              </a:solidFill>
            </a:endParaRPr>
          </a:p>
        </p:txBody>
      </p:sp>
      <p:sp>
        <p:nvSpPr>
          <p:cNvPr id="3" name="Content Placeholder 2"/>
          <p:cNvSpPr>
            <a:spLocks noGrp="1"/>
          </p:cNvSpPr>
          <p:nvPr>
            <p:ph idx="1"/>
          </p:nvPr>
        </p:nvSpPr>
        <p:spPr>
          <a:xfrm>
            <a:off x="457200" y="2362200"/>
            <a:ext cx="8305800" cy="3886200"/>
          </a:xfrm>
        </p:spPr>
        <p:txBody>
          <a:bodyPr>
            <a:normAutofit/>
          </a:bodyPr>
          <a:lstStyle/>
          <a:p>
            <a:r>
              <a:rPr lang="en-US" dirty="0"/>
              <a:t>L</a:t>
            </a:r>
            <a:r>
              <a:rPr lang="en-US" dirty="0" smtClean="0"/>
              <a:t>ogic for specifying </a:t>
            </a:r>
            <a:r>
              <a:rPr lang="en-US" dirty="0" smtClean="0">
                <a:solidFill>
                  <a:srgbClr val="0070C0"/>
                </a:solidFill>
              </a:rPr>
              <a:t>static properties </a:t>
            </a:r>
            <a:r>
              <a:rPr lang="en-US" dirty="0" smtClean="0"/>
              <a:t>about program configurations and reason with  them</a:t>
            </a:r>
          </a:p>
          <a:p>
            <a:pPr lvl="1"/>
            <a:r>
              <a:rPr lang="en-US" dirty="0" smtClean="0"/>
              <a:t>Generalizes separation logic</a:t>
            </a:r>
          </a:p>
          <a:p>
            <a:r>
              <a:rPr lang="en-US" dirty="0" smtClean="0"/>
              <a:t>Key insight:</a:t>
            </a:r>
          </a:p>
          <a:p>
            <a:pPr lvl="1"/>
            <a:r>
              <a:rPr lang="en-US" dirty="0"/>
              <a:t>C</a:t>
            </a:r>
            <a:r>
              <a:rPr lang="en-US" dirty="0" smtClean="0"/>
              <a:t>onfiguration terms with variables are allowed to be used as predicates, called </a:t>
            </a:r>
            <a:r>
              <a:rPr lang="en-US" dirty="0" smtClean="0">
                <a:solidFill>
                  <a:srgbClr val="0070C0"/>
                </a:solidFill>
              </a:rPr>
              <a:t>patterns</a:t>
            </a:r>
            <a:r>
              <a:rPr lang="en-US" dirty="0" smtClean="0"/>
              <a:t>!</a:t>
            </a:r>
          </a:p>
          <a:p>
            <a:pPr lvl="1"/>
            <a:r>
              <a:rPr lang="en-US" dirty="0" smtClean="0"/>
              <a:t>Semantically, their satisfaction means </a:t>
            </a:r>
            <a:r>
              <a:rPr lang="en-US" dirty="0" smtClean="0">
                <a:solidFill>
                  <a:srgbClr val="0070C0"/>
                </a:solidFill>
              </a:rPr>
              <a:t>matching</a:t>
            </a:r>
          </a:p>
        </p:txBody>
      </p:sp>
      <p:sp>
        <p:nvSpPr>
          <p:cNvPr id="4" name="Rectangle 3"/>
          <p:cNvSpPr/>
          <p:nvPr/>
        </p:nvSpPr>
        <p:spPr>
          <a:xfrm>
            <a:off x="1828800" y="1229380"/>
            <a:ext cx="5554726" cy="523220"/>
          </a:xfrm>
          <a:prstGeom prst="rect">
            <a:avLst/>
          </a:prstGeom>
        </p:spPr>
        <p:txBody>
          <a:bodyPr wrap="none">
            <a:spAutoFit/>
          </a:bodyPr>
          <a:lstStyle/>
          <a:p>
            <a:r>
              <a:rPr lang="en-US" sz="2800" b="1" dirty="0" smtClean="0">
                <a:solidFill>
                  <a:srgbClr val="0070C0"/>
                </a:solidFill>
                <a:latin typeface="Courier New" pitchFamily="49" charset="0"/>
                <a:cs typeface="Courier New" pitchFamily="49" charset="0"/>
              </a:rPr>
              <a:t>http://matching-logic.org</a:t>
            </a:r>
            <a:endParaRPr lang="en-US" sz="2800" dirty="0"/>
          </a:p>
        </p:txBody>
      </p:sp>
    </p:spTree>
    <p:extLst>
      <p:ext uri="{BB962C8B-B14F-4D97-AF65-F5344CB8AC3E}">
        <p14:creationId xmlns:p14="http://schemas.microsoft.com/office/powerpoint/2010/main" val="290788054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t>Vision </a:t>
            </a:r>
            <a:r>
              <a:rPr lang="en-US" dirty="0" smtClean="0"/>
              <a:t>and Objective</a:t>
            </a:r>
            <a:endParaRPr lang="en-US" dirty="0"/>
          </a:p>
        </p:txBody>
      </p:sp>
      <p:grpSp>
        <p:nvGrpSpPr>
          <p:cNvPr id="31" name="Group 30"/>
          <p:cNvGrpSpPr/>
          <p:nvPr/>
        </p:nvGrpSpPr>
        <p:grpSpPr>
          <a:xfrm>
            <a:off x="5096557" y="990600"/>
            <a:ext cx="3437843" cy="2270017"/>
            <a:chOff x="5096557" y="990600"/>
            <a:chExt cx="3437843" cy="2270017"/>
          </a:xfrm>
        </p:grpSpPr>
        <p:sp>
          <p:nvSpPr>
            <p:cNvPr id="13" name="Rounded Rectangle 12"/>
            <p:cNvSpPr/>
            <p:nvPr/>
          </p:nvSpPr>
          <p:spPr>
            <a:xfrm>
              <a:off x="6629400" y="990600"/>
              <a:ext cx="1905000" cy="1447800"/>
            </a:xfrm>
            <a:prstGeom prst="roundRect">
              <a:avLst/>
            </a:prstGeom>
            <a:solidFill>
              <a:schemeClr val="accent1">
                <a:alpha val="4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tx1"/>
                  </a:solidFill>
                </a:rPr>
                <a:t>Deductive program verifier</a:t>
              </a:r>
              <a:endParaRPr lang="en-US" sz="3200" dirty="0">
                <a:solidFill>
                  <a:schemeClr val="tx1"/>
                </a:solidFill>
              </a:endParaRPr>
            </a:p>
          </p:txBody>
        </p:sp>
        <p:sp>
          <p:nvSpPr>
            <p:cNvPr id="18" name="Right Arrow 17"/>
            <p:cNvSpPr/>
            <p:nvPr/>
          </p:nvSpPr>
          <p:spPr>
            <a:xfrm rot="19007345">
              <a:off x="5096557" y="2775985"/>
              <a:ext cx="1845785"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5" name="Group 24"/>
          <p:cNvGrpSpPr/>
          <p:nvPr/>
        </p:nvGrpSpPr>
        <p:grpSpPr>
          <a:xfrm>
            <a:off x="1219200" y="1499177"/>
            <a:ext cx="1952573" cy="2082223"/>
            <a:chOff x="2133600" y="1524000"/>
            <a:chExt cx="1952573" cy="2082223"/>
          </a:xfrm>
        </p:grpSpPr>
        <p:sp>
          <p:nvSpPr>
            <p:cNvPr id="6" name="Rounded Rectangle 5"/>
            <p:cNvSpPr/>
            <p:nvPr/>
          </p:nvSpPr>
          <p:spPr>
            <a:xfrm>
              <a:off x="2133600" y="1524000"/>
              <a:ext cx="1219200" cy="914400"/>
            </a:xfrm>
            <a:prstGeom prst="roundRect">
              <a:avLst/>
            </a:prstGeom>
            <a:solidFill>
              <a:schemeClr val="accent1">
                <a:alpha val="4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tx1"/>
                  </a:solidFill>
                </a:rPr>
                <a:t>Parser</a:t>
              </a:r>
              <a:endParaRPr lang="en-US" sz="3200" dirty="0">
                <a:solidFill>
                  <a:schemeClr val="tx1"/>
                </a:solidFill>
              </a:endParaRPr>
            </a:p>
          </p:txBody>
        </p:sp>
        <p:sp>
          <p:nvSpPr>
            <p:cNvPr id="19" name="Right Arrow 18"/>
            <p:cNvSpPr/>
            <p:nvPr/>
          </p:nvSpPr>
          <p:spPr>
            <a:xfrm rot="13556540">
              <a:off x="3156746" y="2676796"/>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6" name="Group 25"/>
          <p:cNvGrpSpPr/>
          <p:nvPr/>
        </p:nvGrpSpPr>
        <p:grpSpPr>
          <a:xfrm>
            <a:off x="152400" y="3048000"/>
            <a:ext cx="3241764" cy="1066800"/>
            <a:chOff x="152400" y="3048000"/>
            <a:chExt cx="3241764" cy="1066800"/>
          </a:xfrm>
        </p:grpSpPr>
        <p:sp>
          <p:nvSpPr>
            <p:cNvPr id="7" name="Rounded Rectangle 6"/>
            <p:cNvSpPr/>
            <p:nvPr/>
          </p:nvSpPr>
          <p:spPr>
            <a:xfrm>
              <a:off x="152400" y="3048000"/>
              <a:ext cx="1875388" cy="1066800"/>
            </a:xfrm>
            <a:prstGeom prst="roundRect">
              <a:avLst/>
            </a:prstGeom>
            <a:solidFill>
              <a:schemeClr val="accent1">
                <a:alpha val="4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tx1"/>
                  </a:solidFill>
                </a:rPr>
                <a:t>Interpreter</a:t>
              </a:r>
              <a:endParaRPr lang="en-US" sz="3200" dirty="0">
                <a:solidFill>
                  <a:schemeClr val="tx1"/>
                </a:solidFill>
              </a:endParaRPr>
            </a:p>
          </p:txBody>
        </p:sp>
        <p:sp>
          <p:nvSpPr>
            <p:cNvPr id="20" name="Right Arrow 19"/>
            <p:cNvSpPr/>
            <p:nvPr/>
          </p:nvSpPr>
          <p:spPr>
            <a:xfrm rot="11009716">
              <a:off x="2041303" y="3393589"/>
              <a:ext cx="1352861"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7" name="Group 26"/>
          <p:cNvGrpSpPr/>
          <p:nvPr/>
        </p:nvGrpSpPr>
        <p:grpSpPr>
          <a:xfrm>
            <a:off x="381000" y="4503962"/>
            <a:ext cx="2939131" cy="1363438"/>
            <a:chOff x="381000" y="4503962"/>
            <a:chExt cx="2939131" cy="1363438"/>
          </a:xfrm>
        </p:grpSpPr>
        <p:sp>
          <p:nvSpPr>
            <p:cNvPr id="8" name="Rounded Rectangle 7"/>
            <p:cNvSpPr/>
            <p:nvPr/>
          </p:nvSpPr>
          <p:spPr>
            <a:xfrm>
              <a:off x="381000" y="4800600"/>
              <a:ext cx="1600200" cy="1066800"/>
            </a:xfrm>
            <a:prstGeom prst="roundRect">
              <a:avLst/>
            </a:prstGeom>
            <a:solidFill>
              <a:schemeClr val="accent1">
                <a:alpha val="4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tx1"/>
                  </a:solidFill>
                </a:rPr>
                <a:t>Compiler</a:t>
              </a:r>
              <a:endParaRPr lang="en-US" sz="3200" dirty="0">
                <a:solidFill>
                  <a:schemeClr val="tx1"/>
                </a:solidFill>
              </a:endParaRPr>
            </a:p>
          </p:txBody>
        </p:sp>
        <p:sp>
          <p:nvSpPr>
            <p:cNvPr id="21" name="Right Arrow 20"/>
            <p:cNvSpPr/>
            <p:nvPr/>
          </p:nvSpPr>
          <p:spPr>
            <a:xfrm rot="9498770">
              <a:off x="1945909" y="4503962"/>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8" name="Group 27"/>
          <p:cNvGrpSpPr/>
          <p:nvPr/>
        </p:nvGrpSpPr>
        <p:grpSpPr>
          <a:xfrm>
            <a:off x="3200400" y="4264578"/>
            <a:ext cx="1828800" cy="2441022"/>
            <a:chOff x="3200400" y="4264578"/>
            <a:chExt cx="1828800" cy="2441022"/>
          </a:xfrm>
        </p:grpSpPr>
        <p:sp>
          <p:nvSpPr>
            <p:cNvPr id="10" name="Rounded Rectangle 9"/>
            <p:cNvSpPr/>
            <p:nvPr/>
          </p:nvSpPr>
          <p:spPr>
            <a:xfrm>
              <a:off x="3200400" y="5638800"/>
              <a:ext cx="1828800" cy="1066800"/>
            </a:xfrm>
            <a:prstGeom prst="roundRect">
              <a:avLst/>
            </a:prstGeom>
            <a:solidFill>
              <a:schemeClr val="accent1">
                <a:alpha val="4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rPr>
                <a:t>(semantic) </a:t>
              </a:r>
              <a:r>
                <a:rPr lang="en-US" sz="2800" dirty="0" smtClean="0">
                  <a:solidFill>
                    <a:schemeClr val="tx1"/>
                  </a:solidFill>
                </a:rPr>
                <a:t>Debugger</a:t>
              </a:r>
              <a:endParaRPr lang="en-US" sz="3200" dirty="0">
                <a:solidFill>
                  <a:schemeClr val="tx1"/>
                </a:solidFill>
              </a:endParaRPr>
            </a:p>
          </p:txBody>
        </p:sp>
        <p:sp>
          <p:nvSpPr>
            <p:cNvPr id="22" name="Right Arrow 21"/>
            <p:cNvSpPr/>
            <p:nvPr/>
          </p:nvSpPr>
          <p:spPr>
            <a:xfrm rot="5400000">
              <a:off x="3490173" y="4709373"/>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9" name="Group 28"/>
          <p:cNvGrpSpPr/>
          <p:nvPr/>
        </p:nvGrpSpPr>
        <p:grpSpPr>
          <a:xfrm>
            <a:off x="6079864" y="4070708"/>
            <a:ext cx="1997336" cy="2406292"/>
            <a:chOff x="6079864" y="4070708"/>
            <a:chExt cx="1997336" cy="2406292"/>
          </a:xfrm>
        </p:grpSpPr>
        <p:sp>
          <p:nvSpPr>
            <p:cNvPr id="12" name="Rounded Rectangle 11"/>
            <p:cNvSpPr/>
            <p:nvPr/>
          </p:nvSpPr>
          <p:spPr>
            <a:xfrm>
              <a:off x="6324600" y="5410200"/>
              <a:ext cx="1752600" cy="1066800"/>
            </a:xfrm>
            <a:prstGeom prst="roundRect">
              <a:avLst/>
            </a:prstGeom>
            <a:solidFill>
              <a:schemeClr val="accent1">
                <a:alpha val="4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tx1"/>
                  </a:solidFill>
                </a:rPr>
                <a:t>Symbolic execution</a:t>
              </a:r>
              <a:endParaRPr lang="en-US" sz="3200" dirty="0">
                <a:solidFill>
                  <a:schemeClr val="tx1"/>
                </a:solidFill>
              </a:endParaRPr>
            </a:p>
          </p:txBody>
        </p:sp>
        <p:sp>
          <p:nvSpPr>
            <p:cNvPr id="23" name="Right Arrow 22"/>
            <p:cNvSpPr/>
            <p:nvPr/>
          </p:nvSpPr>
          <p:spPr>
            <a:xfrm rot="4248154">
              <a:off x="5635069" y="4515503"/>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0" name="Group 29"/>
          <p:cNvGrpSpPr/>
          <p:nvPr/>
        </p:nvGrpSpPr>
        <p:grpSpPr>
          <a:xfrm>
            <a:off x="6172200" y="3505200"/>
            <a:ext cx="2819400" cy="1066800"/>
            <a:chOff x="6172200" y="3505200"/>
            <a:chExt cx="2819400" cy="1066800"/>
          </a:xfrm>
        </p:grpSpPr>
        <p:sp>
          <p:nvSpPr>
            <p:cNvPr id="9" name="Rounded Rectangle 8"/>
            <p:cNvSpPr/>
            <p:nvPr/>
          </p:nvSpPr>
          <p:spPr>
            <a:xfrm>
              <a:off x="7543800" y="3505200"/>
              <a:ext cx="1447800" cy="1066800"/>
            </a:xfrm>
            <a:prstGeom prst="roundRect">
              <a:avLst/>
            </a:prstGeom>
            <a:solidFill>
              <a:schemeClr val="accent1">
                <a:alpha val="4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tx1"/>
                  </a:solidFill>
                </a:rPr>
                <a:t>Model checker</a:t>
              </a:r>
              <a:endParaRPr lang="en-US" sz="3200" dirty="0">
                <a:solidFill>
                  <a:schemeClr val="tx1"/>
                </a:solidFill>
              </a:endParaRPr>
            </a:p>
          </p:txBody>
        </p:sp>
        <p:sp>
          <p:nvSpPr>
            <p:cNvPr id="24" name="Right Arrow 23"/>
            <p:cNvSpPr/>
            <p:nvPr/>
          </p:nvSpPr>
          <p:spPr>
            <a:xfrm>
              <a:off x="6172200" y="3782568"/>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 name="Folded Corner 4"/>
          <p:cNvSpPr/>
          <p:nvPr/>
        </p:nvSpPr>
        <p:spPr>
          <a:xfrm>
            <a:off x="2743200" y="3276600"/>
            <a:ext cx="4191000" cy="1524000"/>
          </a:xfrm>
          <a:prstGeom prst="foldedCorner">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tx1"/>
                </a:solidFill>
              </a:rPr>
              <a:t>Formal Language Definition </a:t>
            </a:r>
          </a:p>
          <a:p>
            <a:pPr algn="ctr"/>
            <a:r>
              <a:rPr lang="en-US" sz="2800" dirty="0" smtClean="0">
                <a:solidFill>
                  <a:schemeClr val="tx1"/>
                </a:solidFill>
              </a:rPr>
              <a:t>(Syntax and Semantics)</a:t>
            </a:r>
            <a:endParaRPr lang="en-US" sz="2800" dirty="0">
              <a:solidFill>
                <a:schemeClr val="tx1"/>
              </a:solidFill>
            </a:endParaRPr>
          </a:p>
        </p:txBody>
      </p:sp>
      <p:grpSp>
        <p:nvGrpSpPr>
          <p:cNvPr id="32" name="Group 31"/>
          <p:cNvGrpSpPr/>
          <p:nvPr/>
        </p:nvGrpSpPr>
        <p:grpSpPr>
          <a:xfrm>
            <a:off x="3657600" y="930383"/>
            <a:ext cx="1905000" cy="2569167"/>
            <a:chOff x="6629400" y="990600"/>
            <a:chExt cx="1905000" cy="2569167"/>
          </a:xfrm>
        </p:grpSpPr>
        <p:sp>
          <p:nvSpPr>
            <p:cNvPr id="33" name="Rounded Rectangle 32"/>
            <p:cNvSpPr/>
            <p:nvPr/>
          </p:nvSpPr>
          <p:spPr>
            <a:xfrm>
              <a:off x="6629400" y="990600"/>
              <a:ext cx="1905000" cy="1447800"/>
            </a:xfrm>
            <a:prstGeom prst="roundRect">
              <a:avLst/>
            </a:prstGeom>
            <a:solidFill>
              <a:schemeClr val="accent1">
                <a:alpha val="4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tx1"/>
                  </a:solidFill>
                </a:rPr>
                <a:t>Test-case generation</a:t>
              </a:r>
              <a:endParaRPr lang="en-US" sz="3200" dirty="0">
                <a:solidFill>
                  <a:schemeClr val="tx1"/>
                </a:solidFill>
              </a:endParaRPr>
            </a:p>
          </p:txBody>
        </p:sp>
        <p:sp>
          <p:nvSpPr>
            <p:cNvPr id="34" name="Right Arrow 33"/>
            <p:cNvSpPr/>
            <p:nvPr/>
          </p:nvSpPr>
          <p:spPr>
            <a:xfrm rot="16496170">
              <a:off x="6990928" y="2758164"/>
              <a:ext cx="1118574" cy="484632"/>
            </a:xfrm>
            <a:prstGeom prst="rightArrow">
              <a:avLst>
                <a:gd name="adj1" fmla="val 50000"/>
                <a:gd name="adj2" fmla="val 52234"/>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31416821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fade">
                                      <p:cBhvr>
                                        <p:cTn id="11" dur="1000"/>
                                        <p:tgtEl>
                                          <p:spTgt spid="26"/>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fade">
                                      <p:cBhvr>
                                        <p:cTn id="15" dur="1000"/>
                                        <p:tgtEl>
                                          <p:spTgt spid="27"/>
                                        </p:tgtEl>
                                      </p:cBhvr>
                                    </p:animEffect>
                                  </p:childTnLst>
                                </p:cTn>
                              </p:par>
                            </p:childTnLst>
                          </p:cTn>
                        </p:par>
                        <p:par>
                          <p:cTn id="16" fill="hold">
                            <p:stCondLst>
                              <p:cond delay="3000"/>
                            </p:stCondLst>
                            <p:childTnLst>
                              <p:par>
                                <p:cTn id="17" presetID="10" presetClass="entr" presetSubtype="0" fill="hold" nodeType="after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fade">
                                      <p:cBhvr>
                                        <p:cTn id="19" dur="1000"/>
                                        <p:tgtEl>
                                          <p:spTgt spid="28"/>
                                        </p:tgtEl>
                                      </p:cBhvr>
                                    </p:animEffect>
                                  </p:childTnLst>
                                </p:cTn>
                              </p:par>
                            </p:childTnLst>
                          </p:cTn>
                        </p:par>
                        <p:par>
                          <p:cTn id="20" fill="hold">
                            <p:stCondLst>
                              <p:cond delay="4000"/>
                            </p:stCondLst>
                            <p:childTnLst>
                              <p:par>
                                <p:cTn id="21" presetID="10" presetClass="entr" presetSubtype="0" fill="hold" nodeType="after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fade">
                                      <p:cBhvr>
                                        <p:cTn id="23" dur="1000"/>
                                        <p:tgtEl>
                                          <p:spTgt spid="29"/>
                                        </p:tgtEl>
                                      </p:cBhvr>
                                    </p:animEffect>
                                  </p:childTnLst>
                                </p:cTn>
                              </p:par>
                            </p:childTnLst>
                          </p:cTn>
                        </p:par>
                        <p:par>
                          <p:cTn id="24" fill="hold">
                            <p:stCondLst>
                              <p:cond delay="5000"/>
                            </p:stCondLst>
                            <p:childTnLst>
                              <p:par>
                                <p:cTn id="25" presetID="10" presetClass="entr" presetSubtype="0" fill="hold" nodeType="after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fade">
                                      <p:cBhvr>
                                        <p:cTn id="27" dur="1000"/>
                                        <p:tgtEl>
                                          <p:spTgt spid="30"/>
                                        </p:tgtEl>
                                      </p:cBhvr>
                                    </p:animEffect>
                                  </p:childTnLst>
                                </p:cTn>
                              </p:par>
                            </p:childTnLst>
                          </p:cTn>
                        </p:par>
                        <p:par>
                          <p:cTn id="28" fill="hold">
                            <p:stCondLst>
                              <p:cond delay="6000"/>
                            </p:stCondLst>
                            <p:childTnLst>
                              <p:par>
                                <p:cTn id="29" presetID="10" presetClass="entr" presetSubtype="0" fill="hold" nodeType="after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fade">
                                      <p:cBhvr>
                                        <p:cTn id="31" dur="1000"/>
                                        <p:tgtEl>
                                          <p:spTgt spid="31"/>
                                        </p:tgtEl>
                                      </p:cBhvr>
                                    </p:animEffect>
                                  </p:childTnLst>
                                </p:cTn>
                              </p:par>
                            </p:childTnLst>
                          </p:cTn>
                        </p:par>
                        <p:par>
                          <p:cTn id="32" fill="hold">
                            <p:stCondLst>
                              <p:cond delay="7000"/>
                            </p:stCondLst>
                            <p:childTnLst>
                              <p:par>
                                <p:cTn id="33" presetID="10" presetClass="entr" presetSubtype="0" fill="hold" nodeType="afterEffect">
                                  <p:stCondLst>
                                    <p:cond delay="0"/>
                                  </p:stCondLst>
                                  <p:childTnLst>
                                    <p:set>
                                      <p:cBhvr>
                                        <p:cTn id="34" dur="1" fill="hold">
                                          <p:stCondLst>
                                            <p:cond delay="0"/>
                                          </p:stCondLst>
                                        </p:cTn>
                                        <p:tgtEl>
                                          <p:spTgt spid="32"/>
                                        </p:tgtEl>
                                        <p:attrNameLst>
                                          <p:attrName>style.visibility</p:attrName>
                                        </p:attrNameLst>
                                      </p:cBhvr>
                                      <p:to>
                                        <p:strVal val="visible"/>
                                      </p:to>
                                    </p:set>
                                    <p:animEffect transition="in" filter="fade">
                                      <p:cBhvr>
                                        <p:cTn id="35" dur="1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Examples of Patterns</a:t>
            </a:r>
            <a:endParaRPr lang="en-US" dirty="0"/>
          </a:p>
        </p:txBody>
      </p:sp>
      <p:sp>
        <p:nvSpPr>
          <p:cNvPr id="3" name="Content Placeholder 2"/>
          <p:cNvSpPr>
            <a:spLocks noGrp="1"/>
          </p:cNvSpPr>
          <p:nvPr>
            <p:ph idx="1"/>
          </p:nvPr>
        </p:nvSpPr>
        <p:spPr>
          <a:xfrm>
            <a:off x="381000" y="1600200"/>
            <a:ext cx="8763000" cy="4495800"/>
          </a:xfrm>
        </p:spPr>
        <p:txBody>
          <a:bodyPr>
            <a:normAutofit/>
          </a:bodyPr>
          <a:lstStyle/>
          <a:p>
            <a:r>
              <a:rPr lang="en-US" dirty="0" smtClean="0"/>
              <a:t>x points to sequence </a:t>
            </a:r>
            <a:r>
              <a:rPr lang="en-US" i="1" dirty="0" smtClean="0"/>
              <a:t>A</a:t>
            </a:r>
            <a:r>
              <a:rPr lang="en-US" dirty="0"/>
              <a:t> </a:t>
            </a:r>
            <a:r>
              <a:rPr lang="en-US" dirty="0" smtClean="0"/>
              <a:t>with |</a:t>
            </a:r>
            <a:r>
              <a:rPr lang="en-US" i="1" dirty="0" smtClean="0"/>
              <a:t>A</a:t>
            </a:r>
            <a:r>
              <a:rPr lang="en-US" dirty="0" smtClean="0"/>
              <a:t>|&gt;1, and the reversed sequence rev(</a:t>
            </a:r>
            <a:r>
              <a:rPr lang="en-US" i="1" dirty="0" smtClean="0"/>
              <a:t>A</a:t>
            </a:r>
            <a:r>
              <a:rPr lang="en-US" dirty="0" smtClean="0"/>
              <a:t>) has been output</a:t>
            </a:r>
          </a:p>
          <a:p>
            <a:endParaRPr lang="en-US" dirty="0" smtClean="0"/>
          </a:p>
          <a:p>
            <a:pPr>
              <a:buNone/>
            </a:pPr>
            <a:endParaRPr lang="en-US" dirty="0" smtClean="0"/>
          </a:p>
          <a:p>
            <a:pPr>
              <a:buNone/>
            </a:pPr>
            <a:endParaRPr lang="en-US" sz="1600" dirty="0" smtClean="0"/>
          </a:p>
          <a:p>
            <a:r>
              <a:rPr lang="en-US" sz="2800" b="1" dirty="0" smtClean="0">
                <a:latin typeface="Courier New" pitchFamily="49" charset="0"/>
                <a:cs typeface="Courier New" pitchFamily="49" charset="0"/>
              </a:rPr>
              <a:t>untrusted()</a:t>
            </a:r>
            <a:r>
              <a:rPr lang="en-US" dirty="0" smtClean="0"/>
              <a:t>can only be called from </a:t>
            </a:r>
            <a:r>
              <a:rPr lang="en-US" sz="2800" b="1" dirty="0" smtClean="0">
                <a:latin typeface="Courier New" pitchFamily="49" charset="0"/>
                <a:cs typeface="Courier New" pitchFamily="49" charset="0"/>
              </a:rPr>
              <a:t>trusted()</a:t>
            </a:r>
            <a:endParaRPr lang="en-US" b="1" dirty="0" smtClean="0">
              <a:latin typeface="Courier New" pitchFamily="49" charset="0"/>
              <a:cs typeface="Courier New" pitchFamily="49" charset="0"/>
            </a:endParaRPr>
          </a:p>
          <a:p>
            <a:pPr marL="0" indent="0">
              <a:buNone/>
            </a:pPr>
            <a:endParaRPr lang="en-US" dirty="0" smtClean="0"/>
          </a:p>
          <a:p>
            <a:endParaRPr lang="en-US" dirty="0" smtClean="0"/>
          </a:p>
          <a:p>
            <a:pPr>
              <a:buNone/>
            </a:pPr>
            <a:endParaRPr lang="en-US" dirty="0"/>
          </a:p>
        </p:txBody>
      </p:sp>
      <p:pic>
        <p:nvPicPr>
          <p:cNvPr id="4" name="Picture 3"/>
          <p:cNvPicPr>
            <a:picLocks noChangeAspect="1"/>
          </p:cNvPicPr>
          <p:nvPr/>
        </p:nvPicPr>
        <p:blipFill>
          <a:blip r:embed="rId2" cstate="print"/>
          <a:stretch>
            <a:fillRect/>
          </a:stretch>
        </p:blipFill>
        <p:spPr>
          <a:xfrm>
            <a:off x="0" y="2766889"/>
            <a:ext cx="7239000" cy="1500311"/>
          </a:xfrm>
          <a:prstGeom prst="rect">
            <a:avLst/>
          </a:prstGeom>
        </p:spPr>
      </p:pic>
      <p:pic>
        <p:nvPicPr>
          <p:cNvPr id="5" name="Picture 4"/>
          <p:cNvPicPr>
            <a:picLocks noChangeAspect="1"/>
          </p:cNvPicPr>
          <p:nvPr/>
        </p:nvPicPr>
        <p:blipFill>
          <a:blip r:embed="rId3" cstate="print"/>
          <a:stretch>
            <a:fillRect/>
          </a:stretch>
        </p:blipFill>
        <p:spPr>
          <a:xfrm>
            <a:off x="457200" y="4791075"/>
            <a:ext cx="6069330" cy="1685925"/>
          </a:xfrm>
          <a:prstGeom prst="rect">
            <a:avLst/>
          </a:prstGeom>
        </p:spPr>
      </p:pic>
      <p:sp>
        <p:nvSpPr>
          <p:cNvPr id="6" name="TextBox 5"/>
          <p:cNvSpPr txBox="1"/>
          <p:nvPr/>
        </p:nvSpPr>
        <p:spPr>
          <a:xfrm>
            <a:off x="7315200" y="3200400"/>
            <a:ext cx="1781257" cy="769441"/>
          </a:xfrm>
          <a:prstGeom prst="rect">
            <a:avLst/>
          </a:prstGeom>
          <a:noFill/>
        </p:spPr>
        <p:txBody>
          <a:bodyPr wrap="none" rtlCol="0">
            <a:spAutoFit/>
          </a:bodyPr>
          <a:lstStyle/>
          <a:p>
            <a:r>
              <a:rPr lang="en-US" sz="4400" b="1" dirty="0" smtClean="0">
                <a:sym typeface="Symbol"/>
              </a:rPr>
              <a:t></a:t>
            </a:r>
            <a:r>
              <a:rPr lang="en-US" sz="3600" i="1" dirty="0" smtClean="0"/>
              <a:t>  </a:t>
            </a:r>
            <a:r>
              <a:rPr lang="en-US" sz="3600" b="1" i="1" dirty="0" smtClean="0">
                <a:latin typeface="Times New Roman" pitchFamily="18" charset="0"/>
                <a:cs typeface="Times New Roman" pitchFamily="18" charset="0"/>
              </a:rPr>
              <a:t>|</a:t>
            </a:r>
            <a:r>
              <a:rPr lang="en-US" sz="3600" i="1" dirty="0" smtClean="0">
                <a:latin typeface="Times New Roman" pitchFamily="18" charset="0"/>
                <a:cs typeface="Times New Roman" pitchFamily="18" charset="0"/>
              </a:rPr>
              <a:t>A</a:t>
            </a:r>
            <a:r>
              <a:rPr lang="en-US" sz="3600" b="1" i="1" dirty="0" smtClean="0">
                <a:latin typeface="Times New Roman" pitchFamily="18" charset="0"/>
                <a:cs typeface="Times New Roman" pitchFamily="18" charset="0"/>
              </a:rPr>
              <a:t>|</a:t>
            </a:r>
            <a:r>
              <a:rPr lang="en-US" sz="1400" i="1" dirty="0" smtClean="0">
                <a:latin typeface="Times New Roman" pitchFamily="18" charset="0"/>
                <a:cs typeface="Times New Roman" pitchFamily="18" charset="0"/>
              </a:rPr>
              <a:t> </a:t>
            </a:r>
            <a:r>
              <a:rPr lang="en-US" sz="3600" b="1" i="1" dirty="0" smtClean="0">
                <a:latin typeface="Times New Roman" pitchFamily="18" charset="0"/>
                <a:cs typeface="Times New Roman" pitchFamily="18" charset="0"/>
              </a:rPr>
              <a:t>&gt;</a:t>
            </a:r>
            <a:r>
              <a:rPr lang="en-US" sz="3600" dirty="0" smtClean="0">
                <a:latin typeface="Times New Roman" pitchFamily="18" charset="0"/>
                <a:cs typeface="Times New Roman" pitchFamily="18" charset="0"/>
              </a:rPr>
              <a:t>1</a:t>
            </a:r>
            <a:endParaRPr lang="en-US" sz="3600" dirty="0">
              <a:latin typeface="Times New Roman" pitchFamily="18" charset="0"/>
              <a:cs typeface="Times New Roman" pitchFamily="18" charset="0"/>
            </a:endParaRPr>
          </a:p>
        </p:txBody>
      </p:sp>
    </p:spTree>
    <p:extLst>
      <p:ext uri="{BB962C8B-B14F-4D97-AF65-F5344CB8AC3E}">
        <p14:creationId xmlns:p14="http://schemas.microsoft.com/office/powerpoint/2010/main" val="202580943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More Formally: Configurations</a:t>
            </a:r>
            <a:endParaRPr lang="en-US" dirty="0"/>
          </a:p>
        </p:txBody>
      </p:sp>
      <p:sp>
        <p:nvSpPr>
          <p:cNvPr id="3" name="Content Placeholder 2"/>
          <p:cNvSpPr>
            <a:spLocks noGrp="1"/>
          </p:cNvSpPr>
          <p:nvPr>
            <p:ph idx="1"/>
          </p:nvPr>
        </p:nvSpPr>
        <p:spPr/>
        <p:txBody>
          <a:bodyPr/>
          <a:lstStyle/>
          <a:p>
            <a:r>
              <a:rPr lang="en-US" dirty="0" smtClean="0"/>
              <a:t>For concreteness, assume configurations having the following syntax:</a:t>
            </a:r>
          </a:p>
          <a:p>
            <a:endParaRPr lang="en-US" dirty="0"/>
          </a:p>
          <a:p>
            <a:pPr marL="0" indent="0">
              <a:buNone/>
            </a:pPr>
            <a:endParaRPr lang="en-US" dirty="0"/>
          </a:p>
          <a:p>
            <a:pPr marL="0" indent="0">
              <a:buNone/>
            </a:pPr>
            <a:r>
              <a:rPr lang="en-US" dirty="0" smtClean="0"/>
              <a:t>(matching logic works with any configurations)</a:t>
            </a:r>
          </a:p>
          <a:p>
            <a:endParaRPr lang="en-US" sz="1400" dirty="0" smtClean="0"/>
          </a:p>
          <a:p>
            <a:r>
              <a:rPr lang="en-US" dirty="0" smtClean="0"/>
              <a:t>Examples of concrete (ground) configurations:</a:t>
            </a:r>
          </a:p>
          <a:p>
            <a:endParaRPr lang="en-US" dirty="0" smtClean="0"/>
          </a:p>
          <a:p>
            <a:endParaRPr lang="en-US" dirty="0"/>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90650" y="2962275"/>
            <a:ext cx="6229350"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200" y="5562600"/>
            <a:ext cx="9067800" cy="85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5961605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More Formally: Patterns</a:t>
            </a:r>
            <a:endParaRPr lang="en-US" dirty="0"/>
          </a:p>
        </p:txBody>
      </p:sp>
      <p:sp>
        <p:nvSpPr>
          <p:cNvPr id="3" name="Content Placeholder 2"/>
          <p:cNvSpPr>
            <a:spLocks noGrp="1"/>
          </p:cNvSpPr>
          <p:nvPr>
            <p:ph idx="1"/>
          </p:nvPr>
        </p:nvSpPr>
        <p:spPr>
          <a:xfrm>
            <a:off x="304800" y="1600200"/>
            <a:ext cx="8686800" cy="5105400"/>
          </a:xfrm>
        </p:spPr>
        <p:txBody>
          <a:bodyPr>
            <a:normAutofit/>
          </a:bodyPr>
          <a:lstStyle/>
          <a:p>
            <a:r>
              <a:rPr lang="en-US" dirty="0" smtClean="0"/>
              <a:t>Concrete configurations are already patterns, but very simple ones, ground patterns</a:t>
            </a:r>
          </a:p>
          <a:p>
            <a:r>
              <a:rPr lang="en-US" dirty="0" smtClean="0"/>
              <a:t>Example of more complex pattern</a:t>
            </a:r>
          </a:p>
          <a:p>
            <a:endParaRPr lang="en-US" dirty="0"/>
          </a:p>
          <a:p>
            <a:endParaRPr lang="en-US" dirty="0" smtClean="0"/>
          </a:p>
          <a:p>
            <a:endParaRPr lang="en-US" dirty="0"/>
          </a:p>
          <a:p>
            <a:r>
              <a:rPr lang="en-US" dirty="0" smtClean="0"/>
              <a:t>Thus, patterns generalize both terms and [FOL]</a:t>
            </a: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8600" y="3695700"/>
            <a:ext cx="8686800" cy="876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 name="Straight Connector 4"/>
          <p:cNvCxnSpPr/>
          <p:nvPr/>
        </p:nvCxnSpPr>
        <p:spPr>
          <a:xfrm>
            <a:off x="609600" y="4592782"/>
            <a:ext cx="5410200" cy="0"/>
          </a:xfrm>
          <a:prstGeom prst="line">
            <a:avLst/>
          </a:prstGeom>
          <a:ln w="381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8133780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More Formally: Reasoning</a:t>
            </a:r>
            <a:endParaRPr lang="en-US" dirty="0"/>
          </a:p>
        </p:txBody>
      </p:sp>
      <p:sp>
        <p:nvSpPr>
          <p:cNvPr id="3" name="Content Placeholder 2"/>
          <p:cNvSpPr>
            <a:spLocks noGrp="1"/>
          </p:cNvSpPr>
          <p:nvPr>
            <p:ph idx="1"/>
          </p:nvPr>
        </p:nvSpPr>
        <p:spPr/>
        <p:txBody>
          <a:bodyPr/>
          <a:lstStyle/>
          <a:p>
            <a:r>
              <a:rPr lang="en-US" dirty="0" smtClean="0"/>
              <a:t>We can now prove (using [FOL] reasoning) properties about configurations, such as</a:t>
            </a:r>
            <a:endParaRPr lang="en-US" dirty="0"/>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3200400"/>
            <a:ext cx="9144000" cy="16346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1595907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Matching Logic vs. Separation Logic</a:t>
            </a:r>
            <a:endParaRPr lang="en-US" dirty="0"/>
          </a:p>
        </p:txBody>
      </p:sp>
      <p:sp>
        <p:nvSpPr>
          <p:cNvPr id="3" name="Content Placeholder 2"/>
          <p:cNvSpPr>
            <a:spLocks noGrp="1"/>
          </p:cNvSpPr>
          <p:nvPr>
            <p:ph idx="1"/>
          </p:nvPr>
        </p:nvSpPr>
        <p:spPr>
          <a:xfrm>
            <a:off x="457200" y="1600200"/>
            <a:ext cx="8229600" cy="4953000"/>
          </a:xfrm>
        </p:spPr>
        <p:txBody>
          <a:bodyPr>
            <a:normAutofit/>
          </a:bodyPr>
          <a:lstStyle/>
          <a:p>
            <a:r>
              <a:rPr lang="en-US" dirty="0" smtClean="0"/>
              <a:t>Matching logic </a:t>
            </a:r>
            <a:r>
              <a:rPr lang="en-US" dirty="0" smtClean="0">
                <a:solidFill>
                  <a:srgbClr val="0070C0"/>
                </a:solidFill>
              </a:rPr>
              <a:t>achieves separation </a:t>
            </a:r>
            <a:r>
              <a:rPr lang="en-US" dirty="0" smtClean="0"/>
              <a:t>through matching at the structural (term) level, not through special logical connectives (*).</a:t>
            </a:r>
          </a:p>
          <a:p>
            <a:r>
              <a:rPr lang="en-US" dirty="0" smtClean="0">
                <a:solidFill>
                  <a:srgbClr val="FF0000"/>
                </a:solidFill>
              </a:rPr>
              <a:t>Separation logic </a:t>
            </a:r>
            <a:r>
              <a:rPr lang="en-US" dirty="0" smtClean="0"/>
              <a:t>= </a:t>
            </a:r>
            <a:r>
              <a:rPr lang="en-US" dirty="0" smtClean="0">
                <a:solidFill>
                  <a:srgbClr val="0070C0"/>
                </a:solidFill>
              </a:rPr>
              <a:t>Matching logic [heap]</a:t>
            </a:r>
          </a:p>
          <a:p>
            <a:pPr marL="457200" lvl="1" indent="0">
              <a:buNone/>
            </a:pPr>
            <a:r>
              <a:rPr lang="en-US" dirty="0" smtClean="0"/>
              <a:t>SL:</a:t>
            </a:r>
          </a:p>
          <a:p>
            <a:pPr marL="457200" lvl="1" indent="0">
              <a:buNone/>
            </a:pPr>
            <a:r>
              <a:rPr lang="en-US" dirty="0" smtClean="0"/>
              <a:t>ML:</a:t>
            </a:r>
          </a:p>
          <a:p>
            <a:r>
              <a:rPr lang="en-US" dirty="0" smtClean="0"/>
              <a:t>Matching logic realizes separation at all levels of the configuration, not only in the heap</a:t>
            </a:r>
          </a:p>
          <a:p>
            <a:pPr lvl="1"/>
            <a:r>
              <a:rPr lang="en-US" dirty="0" smtClean="0"/>
              <a:t>the heap was only 1 out of the 75 cells in C’s def.</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00250" y="3778827"/>
            <a:ext cx="409575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18409" y="4267200"/>
            <a:ext cx="483870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6922391" y="3886200"/>
            <a:ext cx="2297809" cy="584775"/>
          </a:xfrm>
          <a:prstGeom prst="rect">
            <a:avLst/>
          </a:prstGeom>
        </p:spPr>
        <p:txBody>
          <a:bodyPr wrap="none">
            <a:spAutoFit/>
          </a:bodyPr>
          <a:lstStyle/>
          <a:p>
            <a:r>
              <a:rPr lang="en-US" sz="3200" dirty="0">
                <a:solidFill>
                  <a:schemeClr val="bg1">
                    <a:lumMod val="65000"/>
                  </a:schemeClr>
                </a:solidFill>
              </a:rPr>
              <a:t>[</a:t>
            </a:r>
            <a:r>
              <a:rPr lang="en-US" sz="3200" dirty="0" smtClean="0">
                <a:solidFill>
                  <a:schemeClr val="bg1">
                    <a:lumMod val="65000"/>
                  </a:schemeClr>
                </a:solidFill>
              </a:rPr>
              <a:t>OOPSLA’12]</a:t>
            </a:r>
            <a:endParaRPr lang="en-US" sz="3200" dirty="0"/>
          </a:p>
        </p:txBody>
      </p:sp>
    </p:spTree>
    <p:extLst>
      <p:ext uri="{BB962C8B-B14F-4D97-AF65-F5344CB8AC3E}">
        <p14:creationId xmlns:p14="http://schemas.microsoft.com/office/powerpoint/2010/main" val="68815680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ight Arrow 23"/>
          <p:cNvSpPr/>
          <p:nvPr/>
        </p:nvSpPr>
        <p:spPr>
          <a:xfrm>
            <a:off x="6172200" y="3782568"/>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ight Arrow 31"/>
          <p:cNvSpPr/>
          <p:nvPr/>
        </p:nvSpPr>
        <p:spPr>
          <a:xfrm rot="13556540">
            <a:off x="3156746" y="2676796"/>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ight Arrow 32"/>
          <p:cNvSpPr/>
          <p:nvPr/>
        </p:nvSpPr>
        <p:spPr>
          <a:xfrm rot="11009716">
            <a:off x="2041283" y="3394240"/>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ight Arrow 33"/>
          <p:cNvSpPr/>
          <p:nvPr/>
        </p:nvSpPr>
        <p:spPr>
          <a:xfrm rot="5400000">
            <a:off x="3490173" y="4709373"/>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ight Arrow 34"/>
          <p:cNvSpPr/>
          <p:nvPr/>
        </p:nvSpPr>
        <p:spPr>
          <a:xfrm rot="19007345">
            <a:off x="5096557" y="2775985"/>
            <a:ext cx="1845785"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ight Arrow 35"/>
          <p:cNvSpPr/>
          <p:nvPr/>
        </p:nvSpPr>
        <p:spPr>
          <a:xfrm rot="4248154">
            <a:off x="5635069" y="4515503"/>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ight Arrow 36"/>
          <p:cNvSpPr/>
          <p:nvPr/>
        </p:nvSpPr>
        <p:spPr>
          <a:xfrm rot="9498770">
            <a:off x="1945909" y="4503962"/>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lded Corner 4"/>
          <p:cNvSpPr/>
          <p:nvPr/>
        </p:nvSpPr>
        <p:spPr>
          <a:xfrm>
            <a:off x="2743200" y="3276600"/>
            <a:ext cx="4191000" cy="1524000"/>
          </a:xfrm>
          <a:prstGeom prst="foldedCorner">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tx1"/>
                </a:solidFill>
              </a:rPr>
              <a:t>Formal Language Definition </a:t>
            </a:r>
          </a:p>
          <a:p>
            <a:pPr algn="ctr"/>
            <a:r>
              <a:rPr lang="en-US" sz="2800" dirty="0" smtClean="0">
                <a:solidFill>
                  <a:schemeClr val="tx1"/>
                </a:solidFill>
              </a:rPr>
              <a:t>(Syntax and Semantics)</a:t>
            </a:r>
            <a:endParaRPr lang="en-US" sz="2800" dirty="0">
              <a:solidFill>
                <a:schemeClr val="tx1"/>
              </a:solidFill>
            </a:endParaRPr>
          </a:p>
        </p:txBody>
      </p:sp>
      <p:sp>
        <p:nvSpPr>
          <p:cNvPr id="12" name="Rounded Rectangle 11"/>
          <p:cNvSpPr/>
          <p:nvPr/>
        </p:nvSpPr>
        <p:spPr>
          <a:xfrm>
            <a:off x="6629400" y="990600"/>
            <a:ext cx="1905000" cy="1447800"/>
          </a:xfrm>
          <a:prstGeom prst="roundRect">
            <a:avLst/>
          </a:prstGeom>
          <a:solidFill>
            <a:schemeClr val="accent1">
              <a:alpha val="4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tx1"/>
                </a:solidFill>
              </a:rPr>
              <a:t>Deductive program verifier</a:t>
            </a:r>
            <a:endParaRPr lang="en-US" sz="3200" dirty="0">
              <a:solidFill>
                <a:schemeClr val="tx1"/>
              </a:solidFill>
            </a:endParaRPr>
          </a:p>
        </p:txBody>
      </p:sp>
      <p:sp>
        <p:nvSpPr>
          <p:cNvPr id="13" name="Rounded Rectangle 12"/>
          <p:cNvSpPr/>
          <p:nvPr/>
        </p:nvSpPr>
        <p:spPr>
          <a:xfrm>
            <a:off x="6324600" y="5410200"/>
            <a:ext cx="1752600" cy="1066800"/>
          </a:xfrm>
          <a:prstGeom prst="roundRect">
            <a:avLst/>
          </a:prstGeom>
          <a:solidFill>
            <a:schemeClr val="accent1">
              <a:alpha val="4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tx1"/>
                </a:solidFill>
              </a:rPr>
              <a:t>Symbolic execution</a:t>
            </a:r>
            <a:endParaRPr lang="en-US" sz="3200" dirty="0">
              <a:solidFill>
                <a:schemeClr val="tx1"/>
              </a:solidFill>
            </a:endParaRPr>
          </a:p>
        </p:txBody>
      </p:sp>
      <p:sp>
        <p:nvSpPr>
          <p:cNvPr id="14" name="Rounded Rectangular Callout 13"/>
          <p:cNvSpPr/>
          <p:nvPr/>
        </p:nvSpPr>
        <p:spPr>
          <a:xfrm>
            <a:off x="304800" y="152400"/>
            <a:ext cx="5029200" cy="1905000"/>
          </a:xfrm>
          <a:prstGeom prst="wedgeRoundRectCallout">
            <a:avLst>
              <a:gd name="adj1" fmla="val 75845"/>
              <a:gd name="adj2" fmla="val 18701"/>
              <a:gd name="adj3" fmla="val 1666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smtClean="0">
                <a:solidFill>
                  <a:schemeClr val="tx1"/>
                </a:solidFill>
              </a:rPr>
              <a:t>Need a means to specify </a:t>
            </a:r>
            <a:r>
              <a:rPr lang="en-US" sz="3600" dirty="0" smtClean="0">
                <a:solidFill>
                  <a:srgbClr val="0070C0"/>
                </a:solidFill>
              </a:rPr>
              <a:t>static</a:t>
            </a:r>
            <a:r>
              <a:rPr lang="en-US" sz="3600" dirty="0" smtClean="0">
                <a:solidFill>
                  <a:schemeClr val="tx1"/>
                </a:solidFill>
              </a:rPr>
              <a:t> and </a:t>
            </a:r>
            <a:r>
              <a:rPr lang="en-US" sz="3600" dirty="0" smtClean="0">
                <a:solidFill>
                  <a:srgbClr val="0070C0"/>
                </a:solidFill>
              </a:rPr>
              <a:t>dynamic</a:t>
            </a:r>
            <a:r>
              <a:rPr lang="en-US" sz="3600" dirty="0" smtClean="0">
                <a:solidFill>
                  <a:schemeClr val="tx1"/>
                </a:solidFill>
              </a:rPr>
              <a:t> program properties</a:t>
            </a:r>
            <a:endParaRPr lang="en-US" sz="3600" dirty="0">
              <a:solidFill>
                <a:schemeClr val="tx1"/>
              </a:solidFill>
            </a:endParaRPr>
          </a:p>
        </p:txBody>
      </p:sp>
      <p:sp>
        <p:nvSpPr>
          <p:cNvPr id="2" name="Oval 1"/>
          <p:cNvSpPr/>
          <p:nvPr/>
        </p:nvSpPr>
        <p:spPr>
          <a:xfrm>
            <a:off x="2819400" y="762000"/>
            <a:ext cx="1981200" cy="762000"/>
          </a:xfrm>
          <a:prstGeom prst="ellipse">
            <a:avLst/>
          </a:prstGeom>
          <a:noFill/>
          <a:ln w="635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574125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74638"/>
            <a:ext cx="8839200" cy="1143000"/>
          </a:xfrm>
        </p:spPr>
        <p:txBody>
          <a:bodyPr>
            <a:normAutofit fontScale="90000"/>
          </a:bodyPr>
          <a:lstStyle/>
          <a:p>
            <a:r>
              <a:rPr lang="en-US" dirty="0" smtClean="0"/>
              <a:t>Reachability Rules for Dynamic Properties</a:t>
            </a:r>
            <a:endParaRPr lang="en-US" dirty="0"/>
          </a:p>
        </p:txBody>
      </p:sp>
      <p:sp>
        <p:nvSpPr>
          <p:cNvPr id="3" name="Content Placeholder 2"/>
          <p:cNvSpPr>
            <a:spLocks noGrp="1"/>
          </p:cNvSpPr>
          <p:nvPr>
            <p:ph idx="1"/>
          </p:nvPr>
        </p:nvSpPr>
        <p:spPr>
          <a:xfrm>
            <a:off x="457200" y="1600200"/>
            <a:ext cx="8305800" cy="4525963"/>
          </a:xfrm>
        </p:spPr>
        <p:txBody>
          <a:bodyPr>
            <a:normAutofit fontScale="92500" lnSpcReduction="10000"/>
          </a:bodyPr>
          <a:lstStyle/>
          <a:p>
            <a:r>
              <a:rPr lang="en-US" dirty="0" smtClean="0"/>
              <a:t>“Rewrite” rules over matching logic patterns:</a:t>
            </a:r>
          </a:p>
          <a:p>
            <a:endParaRPr lang="en-US" dirty="0" smtClean="0"/>
          </a:p>
          <a:p>
            <a:endParaRPr lang="en-US" dirty="0" smtClean="0"/>
          </a:p>
          <a:p>
            <a:pPr marL="0" indent="0">
              <a:buNone/>
            </a:pPr>
            <a:r>
              <a:rPr lang="en-US" dirty="0" smtClean="0"/>
              <a:t>(generalize to conditional rules)</a:t>
            </a:r>
          </a:p>
          <a:p>
            <a:r>
              <a:rPr lang="en-US" dirty="0" smtClean="0"/>
              <a:t>Since patterns generalize terms, matching logic reachability rules capture term rewriting rules</a:t>
            </a:r>
          </a:p>
          <a:p>
            <a:r>
              <a:rPr lang="en-US" dirty="0" smtClean="0"/>
              <a:t>Moreover, deals naturally with side conditions:</a:t>
            </a:r>
          </a:p>
          <a:p>
            <a:endParaRPr lang="en-US" dirty="0"/>
          </a:p>
          <a:p>
            <a:pPr marL="0" indent="0">
              <a:buNone/>
            </a:pPr>
            <a:r>
              <a:rPr lang="en-US" dirty="0" smtClean="0"/>
              <a:t>                                    turn into</a:t>
            </a:r>
            <a:endParaRPr lang="en-US" dirty="0"/>
          </a:p>
        </p:txBody>
      </p:sp>
      <p:pic>
        <p:nvPicPr>
          <p:cNvPr id="4099"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600450" y="2286000"/>
            <a:ext cx="1809750" cy="6354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0"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38200" y="5486400"/>
            <a:ext cx="1943100"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1"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43600" y="5476875"/>
            <a:ext cx="2276475"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1830900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Expressivity of Reachability Rules</a:t>
            </a:r>
            <a:endParaRPr lang="en-US" dirty="0"/>
          </a:p>
        </p:txBody>
      </p:sp>
      <p:sp>
        <p:nvSpPr>
          <p:cNvPr id="3" name="Content Placeholder 2"/>
          <p:cNvSpPr>
            <a:spLocks noGrp="1"/>
          </p:cNvSpPr>
          <p:nvPr>
            <p:ph idx="1"/>
          </p:nvPr>
        </p:nvSpPr>
        <p:spPr/>
        <p:txBody>
          <a:bodyPr/>
          <a:lstStyle/>
          <a:p>
            <a:r>
              <a:rPr lang="en-US" dirty="0" smtClean="0"/>
              <a:t>Capture operational semantics rules:</a:t>
            </a:r>
          </a:p>
          <a:p>
            <a:endParaRPr lang="en-US" dirty="0"/>
          </a:p>
          <a:p>
            <a:endParaRPr lang="en-US" dirty="0" smtClean="0"/>
          </a:p>
          <a:p>
            <a:endParaRPr lang="en-US" dirty="0"/>
          </a:p>
          <a:p>
            <a:r>
              <a:rPr lang="en-US" dirty="0" smtClean="0"/>
              <a:t>Capture Hoare Triples:</a:t>
            </a:r>
            <a:endParaRPr lang="en-US" dirty="0"/>
          </a:p>
        </p:txBody>
      </p:sp>
      <p:pic>
        <p:nvPicPr>
          <p:cNvPr id="30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52600" y="2362200"/>
            <a:ext cx="5257800"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31027" y="2971800"/>
            <a:ext cx="4619625"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7"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10175" y="3997036"/>
            <a:ext cx="2409825" cy="504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8"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28800" y="4800600"/>
            <a:ext cx="4933950" cy="466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9"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12423" y="5467350"/>
            <a:ext cx="5391150" cy="552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2840341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Reachability Logic</a:t>
            </a:r>
            <a:endParaRPr lang="en-US" dirty="0"/>
          </a:p>
        </p:txBody>
      </p:sp>
      <p:sp>
        <p:nvSpPr>
          <p:cNvPr id="3" name="Content Placeholder 2"/>
          <p:cNvSpPr>
            <a:spLocks noGrp="1"/>
          </p:cNvSpPr>
          <p:nvPr>
            <p:ph idx="1"/>
          </p:nvPr>
        </p:nvSpPr>
        <p:spPr>
          <a:xfrm>
            <a:off x="457200" y="1600200"/>
            <a:ext cx="8534400" cy="4876800"/>
          </a:xfrm>
        </p:spPr>
        <p:txBody>
          <a:bodyPr>
            <a:normAutofit/>
          </a:bodyPr>
          <a:lstStyle/>
          <a:p>
            <a:r>
              <a:rPr lang="en-US" dirty="0" smtClean="0"/>
              <a:t>Language-independent proof system for deriving </a:t>
            </a:r>
            <a:r>
              <a:rPr lang="en-US" dirty="0" err="1" smtClean="0"/>
              <a:t>sequents</a:t>
            </a:r>
            <a:r>
              <a:rPr lang="en-US" dirty="0" smtClean="0"/>
              <a:t> of the form</a:t>
            </a:r>
          </a:p>
          <a:p>
            <a:endParaRPr lang="en-US" dirty="0"/>
          </a:p>
          <a:p>
            <a:endParaRPr lang="en-US" dirty="0" smtClean="0"/>
          </a:p>
          <a:p>
            <a:pPr marL="0" indent="0">
              <a:buNone/>
            </a:pPr>
            <a:r>
              <a:rPr lang="en-US" dirty="0"/>
              <a:t>w</a:t>
            </a:r>
            <a:r>
              <a:rPr lang="en-US" dirty="0" smtClean="0"/>
              <a:t>here A (axioms) and C (circularities) are sets of reachability rules</a:t>
            </a:r>
          </a:p>
          <a:p>
            <a:r>
              <a:rPr lang="en-US" dirty="0" smtClean="0"/>
              <a:t>Intuitively: </a:t>
            </a:r>
            <a:r>
              <a:rPr lang="en-US" dirty="0" smtClean="0">
                <a:solidFill>
                  <a:srgbClr val="0070C0"/>
                </a:solidFill>
              </a:rPr>
              <a:t>symbolic execution </a:t>
            </a:r>
            <a:r>
              <a:rPr lang="en-US" dirty="0" smtClean="0"/>
              <a:t>with operational semantics + reasoning with </a:t>
            </a:r>
            <a:r>
              <a:rPr lang="en-US" dirty="0" smtClean="0">
                <a:solidFill>
                  <a:srgbClr val="0070C0"/>
                </a:solidFill>
              </a:rPr>
              <a:t>cyclic behaviors</a:t>
            </a:r>
            <a:endParaRPr lang="en-US" dirty="0">
              <a:solidFill>
                <a:srgbClr val="0070C0"/>
              </a:solidFill>
            </a:endParaRP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05125" y="2895600"/>
            <a:ext cx="333375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3638184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Proof System for Reachability</a:t>
            </a:r>
            <a:endParaRPr lang="en-US" dirty="0"/>
          </a:p>
        </p:txBody>
      </p:sp>
      <p:sp>
        <p:nvSpPr>
          <p:cNvPr id="3" name="Content Placeholder 2"/>
          <p:cNvSpPr>
            <a:spLocks noGrp="1"/>
          </p:cNvSpPr>
          <p:nvPr>
            <p:ph idx="1"/>
          </p:nvPr>
        </p:nvSpPr>
        <p:spPr>
          <a:xfrm>
            <a:off x="137049" y="1981200"/>
            <a:ext cx="3749151" cy="4495800"/>
          </a:xfrm>
        </p:spPr>
        <p:txBody>
          <a:bodyPr>
            <a:noAutofit/>
          </a:bodyPr>
          <a:lstStyle/>
          <a:p>
            <a:pPr marL="0" lvl="1" indent="0">
              <a:buNone/>
            </a:pPr>
            <a:r>
              <a:rPr lang="en-US" dirty="0" smtClean="0"/>
              <a:t>Proves </a:t>
            </a:r>
            <a:r>
              <a:rPr lang="en-US" dirty="0"/>
              <a:t>any </a:t>
            </a:r>
            <a:r>
              <a:rPr lang="en-US" dirty="0" smtClean="0"/>
              <a:t>reachability property of </a:t>
            </a:r>
            <a:r>
              <a:rPr lang="en-US" dirty="0"/>
              <a:t>any </a:t>
            </a:r>
            <a:r>
              <a:rPr lang="en-US" dirty="0" smtClean="0"/>
              <a:t>lang., including </a:t>
            </a:r>
            <a:r>
              <a:rPr lang="en-US" sz="2800" dirty="0" smtClean="0"/>
              <a:t>anything that Hoare logic can (proofs of comparable size)</a:t>
            </a:r>
          </a:p>
          <a:p>
            <a:pPr marL="0" indent="0">
              <a:buNone/>
            </a:pPr>
            <a:r>
              <a:rPr lang="en-US" sz="2400" dirty="0" smtClean="0">
                <a:solidFill>
                  <a:schemeClr val="bg1">
                    <a:lumMod val="65000"/>
                  </a:schemeClr>
                </a:solidFill>
              </a:rPr>
              <a:t>[</a:t>
            </a:r>
            <a:r>
              <a:rPr lang="en-US" sz="2400" dirty="0">
                <a:solidFill>
                  <a:schemeClr val="bg1">
                    <a:lumMod val="65000"/>
                  </a:schemeClr>
                </a:solidFill>
              </a:rPr>
              <a:t>FM’12</a:t>
            </a:r>
            <a:r>
              <a:rPr lang="en-US" sz="2400" dirty="0" smtClean="0">
                <a:solidFill>
                  <a:schemeClr val="bg1">
                    <a:lumMod val="65000"/>
                  </a:schemeClr>
                </a:solidFill>
              </a:rPr>
              <a:t>]</a:t>
            </a:r>
            <a:endParaRPr lang="en-US" sz="2400" dirty="0" smtClean="0"/>
          </a:p>
          <a:p>
            <a:pPr marL="0" indent="0">
              <a:buNone/>
            </a:pPr>
            <a:r>
              <a:rPr lang="en-US" sz="2800" dirty="0"/>
              <a:t>S</a:t>
            </a:r>
            <a:r>
              <a:rPr lang="en-US" sz="2800" dirty="0" smtClean="0"/>
              <a:t>ound (partially correct) and relatively complete</a:t>
            </a:r>
          </a:p>
          <a:p>
            <a:pPr marL="0" indent="0">
              <a:buNone/>
            </a:pPr>
            <a:r>
              <a:rPr lang="en-US" sz="2400" dirty="0">
                <a:solidFill>
                  <a:schemeClr val="bg1">
                    <a:lumMod val="65000"/>
                  </a:schemeClr>
                </a:solidFill>
              </a:rPr>
              <a:t>[ICALP’12</a:t>
            </a:r>
            <a:r>
              <a:rPr lang="en-US" sz="2400" dirty="0" smtClean="0">
                <a:solidFill>
                  <a:schemeClr val="bg1">
                    <a:lumMod val="65000"/>
                  </a:schemeClr>
                </a:solidFill>
              </a:rPr>
              <a:t>], [OOPSLA’12],</a:t>
            </a:r>
          </a:p>
          <a:p>
            <a:pPr marL="0" indent="0">
              <a:buNone/>
            </a:pPr>
            <a:r>
              <a:rPr lang="en-US" sz="2400" dirty="0" smtClean="0">
                <a:solidFill>
                  <a:schemeClr val="bg1">
                    <a:lumMod val="65000"/>
                  </a:schemeClr>
                </a:solidFill>
              </a:rPr>
              <a:t>[LICS’13]</a:t>
            </a:r>
            <a:endParaRPr lang="en-US" sz="2400" dirty="0">
              <a:solidFill>
                <a:schemeClr val="bg1">
                  <a:lumMod val="65000"/>
                </a:schemeClr>
              </a:solidFill>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81425" y="1581150"/>
            <a:ext cx="5362575" cy="5124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ounded Rectangle 3"/>
          <p:cNvSpPr/>
          <p:nvPr/>
        </p:nvSpPr>
        <p:spPr>
          <a:xfrm>
            <a:off x="3749151" y="1581150"/>
            <a:ext cx="5362575" cy="5124450"/>
          </a:xfrm>
          <a:prstGeom prst="roundRect">
            <a:avLst>
              <a:gd name="adj" fmla="val 10789"/>
            </a:avLst>
          </a:prstGeom>
          <a:solidFill>
            <a:srgbClr val="00B0F0">
              <a:alpha val="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0460258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Current State-of-the-Art in PL Design, Implementation and Analysis</a:t>
            </a:r>
            <a:endParaRPr lang="en-US" dirty="0"/>
          </a:p>
        </p:txBody>
      </p:sp>
      <p:sp>
        <p:nvSpPr>
          <p:cNvPr id="3" name="Content Placeholder 2"/>
          <p:cNvSpPr>
            <a:spLocks noGrp="1"/>
          </p:cNvSpPr>
          <p:nvPr>
            <p:ph idx="1"/>
          </p:nvPr>
        </p:nvSpPr>
        <p:spPr>
          <a:xfrm>
            <a:off x="457200" y="1676400"/>
            <a:ext cx="8229600" cy="4953000"/>
          </a:xfrm>
        </p:spPr>
        <p:txBody>
          <a:bodyPr>
            <a:normAutofit fontScale="92500" lnSpcReduction="10000"/>
          </a:bodyPr>
          <a:lstStyle/>
          <a:p>
            <a:pPr>
              <a:buNone/>
            </a:pPr>
            <a:r>
              <a:rPr lang="en-US" dirty="0" smtClean="0"/>
              <a:t>Consider some programming language, L</a:t>
            </a:r>
          </a:p>
          <a:p>
            <a:r>
              <a:rPr lang="en-US" dirty="0" smtClean="0">
                <a:solidFill>
                  <a:srgbClr val="FF0000"/>
                </a:solidFill>
              </a:rPr>
              <a:t>Formal semantics of L?</a:t>
            </a:r>
          </a:p>
          <a:p>
            <a:pPr lvl="1"/>
            <a:r>
              <a:rPr lang="en-US" dirty="0" smtClean="0"/>
              <a:t>Typically skipped: considered expensive and useless</a:t>
            </a:r>
          </a:p>
          <a:p>
            <a:r>
              <a:rPr lang="en-US" dirty="0" smtClean="0"/>
              <a:t>Implementations for L</a:t>
            </a:r>
          </a:p>
          <a:p>
            <a:pPr lvl="1"/>
            <a:r>
              <a:rPr lang="en-US" dirty="0"/>
              <a:t>Based on some </a:t>
            </a:r>
            <a:r>
              <a:rPr lang="en-US" dirty="0" err="1"/>
              <a:t>adhoc</a:t>
            </a:r>
            <a:r>
              <a:rPr lang="en-US" dirty="0"/>
              <a:t> </a:t>
            </a:r>
            <a:r>
              <a:rPr lang="en-US" dirty="0" smtClean="0"/>
              <a:t>understanding </a:t>
            </a:r>
            <a:r>
              <a:rPr lang="en-US" dirty="0"/>
              <a:t>of </a:t>
            </a:r>
            <a:r>
              <a:rPr lang="en-US" dirty="0" smtClean="0"/>
              <a:t>what L is</a:t>
            </a:r>
          </a:p>
          <a:p>
            <a:r>
              <a:rPr lang="en-US" dirty="0" smtClean="0"/>
              <a:t>Model checkers for L</a:t>
            </a:r>
          </a:p>
          <a:p>
            <a:pPr lvl="1"/>
            <a:r>
              <a:rPr lang="en-US" dirty="0" smtClean="0"/>
              <a:t>Based on some </a:t>
            </a:r>
            <a:r>
              <a:rPr lang="en-US" dirty="0" err="1" smtClean="0"/>
              <a:t>adhoc</a:t>
            </a:r>
            <a:r>
              <a:rPr lang="en-US" dirty="0" smtClean="0"/>
              <a:t> encodings/models of L</a:t>
            </a:r>
          </a:p>
          <a:p>
            <a:r>
              <a:rPr lang="en-US" dirty="0" smtClean="0"/>
              <a:t>Program verifiers for L</a:t>
            </a:r>
          </a:p>
          <a:p>
            <a:pPr lvl="1"/>
            <a:r>
              <a:rPr lang="en-US" dirty="0" smtClean="0"/>
              <a:t>Based on some other </a:t>
            </a:r>
            <a:r>
              <a:rPr lang="en-US" dirty="0" err="1" smtClean="0"/>
              <a:t>adhoc</a:t>
            </a:r>
            <a:r>
              <a:rPr lang="en-US" dirty="0" smtClean="0"/>
              <a:t> encodings/models of L</a:t>
            </a:r>
          </a:p>
          <a:p>
            <a:r>
              <a:rPr lang="en-US" dirty="0" smtClean="0"/>
              <a:t>…</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74638"/>
            <a:ext cx="8534400" cy="1143000"/>
          </a:xfrm>
        </p:spPr>
        <p:txBody>
          <a:bodyPr>
            <a:normAutofit fontScale="90000"/>
          </a:bodyPr>
          <a:lstStyle/>
          <a:p>
            <a:r>
              <a:rPr lang="en-US" dirty="0" smtClean="0"/>
              <a:t>Traditional Verification vs. Our Approach</a:t>
            </a:r>
            <a:endParaRPr lang="en-US" dirty="0"/>
          </a:p>
        </p:txBody>
      </p:sp>
      <p:sp>
        <p:nvSpPr>
          <p:cNvPr id="3" name="Content Placeholder 2"/>
          <p:cNvSpPr>
            <a:spLocks noGrp="1"/>
          </p:cNvSpPr>
          <p:nvPr>
            <p:ph idx="1"/>
          </p:nvPr>
        </p:nvSpPr>
        <p:spPr/>
        <p:txBody>
          <a:bodyPr/>
          <a:lstStyle/>
          <a:p>
            <a:pPr marL="0" indent="0">
              <a:buNone/>
            </a:pPr>
            <a:r>
              <a:rPr lang="en-US" dirty="0" smtClean="0"/>
              <a:t>Traditional proof systems: </a:t>
            </a:r>
            <a:r>
              <a:rPr lang="en-US" dirty="0" smtClean="0">
                <a:solidFill>
                  <a:srgbClr val="FF0000"/>
                </a:solidFill>
              </a:rPr>
              <a:t>language-specific</a:t>
            </a:r>
          </a:p>
          <a:p>
            <a:endParaRPr lang="en-US" dirty="0"/>
          </a:p>
          <a:p>
            <a:endParaRPr lang="en-US" dirty="0" smtClean="0"/>
          </a:p>
          <a:p>
            <a:endParaRPr lang="en-US" dirty="0" smtClean="0"/>
          </a:p>
          <a:p>
            <a:endParaRPr lang="en-US" sz="1800" dirty="0" smtClean="0"/>
          </a:p>
          <a:p>
            <a:pPr marL="0" indent="0">
              <a:buNone/>
            </a:pPr>
            <a:r>
              <a:rPr lang="en-US" dirty="0" smtClean="0"/>
              <a:t>Our proof system: </a:t>
            </a:r>
            <a:r>
              <a:rPr lang="en-US" dirty="0" smtClean="0">
                <a:solidFill>
                  <a:srgbClr val="0070C0"/>
                </a:solidFill>
              </a:rPr>
              <a:t>language-independent</a:t>
            </a:r>
            <a:endParaRPr lang="en-US" dirty="0">
              <a:solidFill>
                <a:srgbClr val="0070C0"/>
              </a:solidFill>
            </a:endParaRPr>
          </a:p>
        </p:txBody>
      </p:sp>
      <p:grpSp>
        <p:nvGrpSpPr>
          <p:cNvPr id="6" name="Group 5"/>
          <p:cNvGrpSpPr/>
          <p:nvPr/>
        </p:nvGrpSpPr>
        <p:grpSpPr>
          <a:xfrm>
            <a:off x="2209800" y="2209800"/>
            <a:ext cx="4953000" cy="2057400"/>
            <a:chOff x="1524000" y="3680452"/>
            <a:chExt cx="6248400" cy="2637221"/>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91229" y="3680452"/>
              <a:ext cx="5423970" cy="10953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5181600"/>
              <a:ext cx="6248400" cy="11360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7" name="Group 6"/>
          <p:cNvGrpSpPr/>
          <p:nvPr/>
        </p:nvGrpSpPr>
        <p:grpSpPr>
          <a:xfrm>
            <a:off x="1609725" y="5124450"/>
            <a:ext cx="6619875" cy="1657350"/>
            <a:chOff x="2371725" y="5124450"/>
            <a:chExt cx="6619875" cy="1657350"/>
          </a:xfrm>
        </p:grpSpPr>
        <p:pic>
          <p:nvPicPr>
            <p:cNvPr id="30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76488" y="5934075"/>
              <a:ext cx="4391025" cy="847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71725" y="5124450"/>
              <a:ext cx="6619875" cy="742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Tree>
    <p:extLst>
      <p:ext uri="{BB962C8B-B14F-4D97-AF65-F5344CB8AC3E}">
        <p14:creationId xmlns:p14="http://schemas.microsoft.com/office/powerpoint/2010/main" val="83890147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895600"/>
            <a:ext cx="8229600" cy="1143000"/>
          </a:xfrm>
        </p:spPr>
        <p:txBody>
          <a:bodyPr>
            <a:normAutofit/>
          </a:bodyPr>
          <a:lstStyle/>
          <a:p>
            <a:r>
              <a:rPr lang="en-US" dirty="0" err="1" smtClean="0"/>
              <a:t>MatchC</a:t>
            </a:r>
            <a:r>
              <a:rPr lang="en-US" dirty="0" smtClean="0"/>
              <a:t> Demo?</a:t>
            </a:r>
            <a:endParaRPr lang="en-US" dirty="0"/>
          </a:p>
        </p:txBody>
      </p:sp>
    </p:spTree>
    <p:extLst>
      <p:ext uri="{BB962C8B-B14F-4D97-AF65-F5344CB8AC3E}">
        <p14:creationId xmlns:p14="http://schemas.microsoft.com/office/powerpoint/2010/main" val="300723159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 Swapping Values</a:t>
            </a:r>
            <a:endParaRPr lang="en-US" dirty="0"/>
          </a:p>
        </p:txBody>
      </p:sp>
      <p:pic>
        <p:nvPicPr>
          <p:cNvPr id="34818" name="Picture 2"/>
          <p:cNvPicPr>
            <a:picLocks noChangeAspect="1" noChangeArrowheads="1"/>
          </p:cNvPicPr>
          <p:nvPr/>
        </p:nvPicPr>
        <p:blipFill>
          <a:blip r:embed="rId2" cstate="print"/>
          <a:srcRect/>
          <a:stretch>
            <a:fillRect/>
          </a:stretch>
        </p:blipFill>
        <p:spPr bwMode="auto">
          <a:xfrm>
            <a:off x="933450" y="2057400"/>
            <a:ext cx="3105150" cy="1685925"/>
          </a:xfrm>
          <a:prstGeom prst="rect">
            <a:avLst/>
          </a:prstGeom>
          <a:noFill/>
          <a:ln w="9525">
            <a:noFill/>
            <a:miter lim="800000"/>
            <a:headEnd/>
            <a:tailEnd/>
          </a:ln>
        </p:spPr>
      </p:pic>
      <p:sp>
        <p:nvSpPr>
          <p:cNvPr id="5" name="Content Placeholder 2"/>
          <p:cNvSpPr>
            <a:spLocks noGrp="1"/>
          </p:cNvSpPr>
          <p:nvPr>
            <p:ph idx="1"/>
          </p:nvPr>
        </p:nvSpPr>
        <p:spPr>
          <a:xfrm>
            <a:off x="4953000" y="2057400"/>
            <a:ext cx="4191000" cy="1752600"/>
          </a:xfrm>
        </p:spPr>
        <p:txBody>
          <a:bodyPr>
            <a:normAutofit/>
          </a:bodyPr>
          <a:lstStyle/>
          <a:p>
            <a:r>
              <a:rPr lang="en-US" sz="2800" dirty="0" smtClean="0"/>
              <a:t>What is the K semantics of the swap function?</a:t>
            </a:r>
          </a:p>
          <a:p>
            <a:r>
              <a:rPr lang="en-US" sz="2800" dirty="0" smtClean="0"/>
              <a:t>Let $ be its body</a:t>
            </a:r>
            <a:endParaRPr lang="en-US" sz="2800" dirty="0"/>
          </a:p>
        </p:txBody>
      </p:sp>
      <p:sp>
        <p:nvSpPr>
          <p:cNvPr id="6" name="Left Brace 5"/>
          <p:cNvSpPr/>
          <p:nvPr/>
        </p:nvSpPr>
        <p:spPr>
          <a:xfrm>
            <a:off x="304800" y="2362200"/>
            <a:ext cx="381000" cy="1371600"/>
          </a:xfrm>
          <a:prstGeom prst="leftBrace">
            <a:avLst/>
          </a:prstGeom>
          <a:ln w="222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7" name="Rectangle 6"/>
          <p:cNvSpPr/>
          <p:nvPr/>
        </p:nvSpPr>
        <p:spPr>
          <a:xfrm>
            <a:off x="11014" y="2786744"/>
            <a:ext cx="367408" cy="523220"/>
          </a:xfrm>
          <a:prstGeom prst="rect">
            <a:avLst/>
          </a:prstGeom>
        </p:spPr>
        <p:txBody>
          <a:bodyPr wrap="none">
            <a:spAutoFit/>
          </a:bodyPr>
          <a:lstStyle/>
          <a:p>
            <a:r>
              <a:rPr lang="en-US" sz="2800" dirty="0" smtClean="0">
                <a:solidFill>
                  <a:prstClr val="black"/>
                </a:solidFill>
              </a:rPr>
              <a:t>$</a:t>
            </a:r>
            <a:endParaRPr lang="en-US" dirty="0"/>
          </a:p>
        </p:txBody>
      </p:sp>
      <p:grpSp>
        <p:nvGrpSpPr>
          <p:cNvPr id="12" name="Group 11"/>
          <p:cNvGrpSpPr/>
          <p:nvPr/>
        </p:nvGrpSpPr>
        <p:grpSpPr>
          <a:xfrm>
            <a:off x="614363" y="4114800"/>
            <a:ext cx="8453437" cy="2667000"/>
            <a:chOff x="614363" y="4114800"/>
            <a:chExt cx="8453437" cy="2667000"/>
          </a:xfrm>
        </p:grpSpPr>
        <p:pic>
          <p:nvPicPr>
            <p:cNvPr id="34819" name="Picture 3"/>
            <p:cNvPicPr>
              <a:picLocks noChangeAspect="1" noChangeArrowheads="1"/>
            </p:cNvPicPr>
            <p:nvPr/>
          </p:nvPicPr>
          <p:blipFill>
            <a:blip r:embed="rId3" cstate="print"/>
            <a:srcRect/>
            <a:stretch>
              <a:fillRect/>
            </a:stretch>
          </p:blipFill>
          <p:spPr bwMode="auto">
            <a:xfrm>
              <a:off x="614363" y="4124314"/>
              <a:ext cx="3805237" cy="2657486"/>
            </a:xfrm>
            <a:prstGeom prst="rect">
              <a:avLst/>
            </a:prstGeom>
            <a:noFill/>
            <a:ln w="9525">
              <a:noFill/>
              <a:miter lim="800000"/>
              <a:headEnd/>
              <a:tailEnd/>
            </a:ln>
          </p:spPr>
        </p:pic>
        <p:sp>
          <p:nvSpPr>
            <p:cNvPr id="9" name="TextBox 8"/>
            <p:cNvSpPr txBox="1"/>
            <p:nvPr/>
          </p:nvSpPr>
          <p:spPr>
            <a:xfrm>
              <a:off x="3417125" y="5879275"/>
              <a:ext cx="1128835" cy="400110"/>
            </a:xfrm>
            <a:prstGeom prst="rect">
              <a:avLst/>
            </a:prstGeom>
            <a:noFill/>
          </p:spPr>
          <p:txBody>
            <a:bodyPr wrap="none" rtlCol="0">
              <a:spAutoFit/>
            </a:bodyPr>
            <a:lstStyle/>
            <a:p>
              <a:r>
                <a:rPr lang="en-US" sz="2000" b="1" dirty="0" smtClean="0">
                  <a:latin typeface="Courier New" pitchFamily="49" charset="0"/>
                  <a:cs typeface="Courier New" pitchFamily="49" charset="0"/>
                  <a:sym typeface="Symbol"/>
                </a:rPr>
                <a:t>if</a:t>
              </a:r>
              <a:r>
                <a:rPr lang="en-US" dirty="0" smtClean="0">
                  <a:sym typeface="Symbol"/>
                </a:rPr>
                <a:t>    </a:t>
              </a:r>
              <a:r>
                <a:rPr lang="en-US" dirty="0" smtClean="0"/>
                <a:t>x = y</a:t>
              </a:r>
              <a:endParaRPr lang="en-US" dirty="0"/>
            </a:p>
          </p:txBody>
        </p:sp>
        <p:sp>
          <p:nvSpPr>
            <p:cNvPr id="10" name="Rectangle 9"/>
            <p:cNvSpPr/>
            <p:nvPr/>
          </p:nvSpPr>
          <p:spPr>
            <a:xfrm>
              <a:off x="5334000" y="4114800"/>
              <a:ext cx="3733800" cy="2554545"/>
            </a:xfrm>
            <a:prstGeom prst="rect">
              <a:avLst/>
            </a:prstGeom>
          </p:spPr>
          <p:txBody>
            <a:bodyPr wrap="square">
              <a:spAutoFit/>
            </a:bodyPr>
            <a:lstStyle/>
            <a:p>
              <a:r>
                <a:rPr lang="en-US" sz="1600" b="1" dirty="0" smtClean="0">
                  <a:latin typeface="Courier New" pitchFamily="49" charset="0"/>
                  <a:cs typeface="Courier New" pitchFamily="49" charset="0"/>
                </a:rPr>
                <a:t>rule &lt;k&gt; $ =&gt; return; …&lt;/k&gt;</a:t>
              </a:r>
            </a:p>
            <a:p>
              <a:r>
                <a:rPr lang="en-US" sz="1600" b="1" dirty="0" smtClean="0">
                  <a:latin typeface="Courier New" pitchFamily="49" charset="0"/>
                  <a:cs typeface="Courier New" pitchFamily="49" charset="0"/>
                </a:rPr>
                <a:t>     &lt;heap&gt;…</a:t>
              </a:r>
            </a:p>
            <a:p>
              <a:r>
                <a:rPr lang="en-US" sz="1600" b="1" dirty="0" smtClean="0">
                  <a:latin typeface="Courier New" pitchFamily="49" charset="0"/>
                  <a:cs typeface="Courier New" pitchFamily="49" charset="0"/>
                </a:rPr>
                <a:t>       x|-&gt;(a=&gt;b),</a:t>
              </a:r>
            </a:p>
            <a:p>
              <a:r>
                <a:rPr lang="en-US" sz="1600" b="1" dirty="0" smtClean="0">
                  <a:latin typeface="Courier New" pitchFamily="49" charset="0"/>
                  <a:cs typeface="Courier New" pitchFamily="49" charset="0"/>
                </a:rPr>
                <a:t>       y|-&gt;(b=&gt;a)</a:t>
              </a:r>
            </a:p>
            <a:p>
              <a:r>
                <a:rPr lang="en-US" sz="1600" b="1" dirty="0" smtClean="0">
                  <a:latin typeface="Courier New" pitchFamily="49" charset="0"/>
                  <a:cs typeface="Courier New" pitchFamily="49" charset="0"/>
                </a:rPr>
                <a:t>     …&lt;/heap&gt;</a:t>
              </a:r>
            </a:p>
            <a:p>
              <a:endParaRPr lang="en-US" sz="1600" b="1" dirty="0" smtClean="0">
                <a:latin typeface="Courier New" pitchFamily="49" charset="0"/>
                <a:cs typeface="Courier New" pitchFamily="49" charset="0"/>
              </a:endParaRPr>
            </a:p>
            <a:p>
              <a:endParaRPr lang="en-US" sz="1600" b="1" dirty="0" smtClean="0">
                <a:latin typeface="Courier New" pitchFamily="49" charset="0"/>
                <a:cs typeface="Courier New" pitchFamily="49" charset="0"/>
              </a:endParaRPr>
            </a:p>
            <a:p>
              <a:r>
                <a:rPr lang="en-US" sz="1600" b="1" dirty="0" smtClean="0">
                  <a:latin typeface="Courier New" pitchFamily="49" charset="0"/>
                  <a:cs typeface="Courier New" pitchFamily="49" charset="0"/>
                </a:rPr>
                <a:t>rule &lt;k&gt; $ =&gt; return; …&lt;/k&gt;</a:t>
              </a:r>
            </a:p>
            <a:p>
              <a:r>
                <a:rPr lang="en-US" sz="1600" b="1" dirty="0" smtClean="0">
                  <a:latin typeface="Courier New" pitchFamily="49" charset="0"/>
                  <a:cs typeface="Courier New" pitchFamily="49" charset="0"/>
                </a:rPr>
                <a:t>     &lt;heap&gt;… x|-&gt; a …&lt;/heap&gt;</a:t>
              </a:r>
            </a:p>
            <a:p>
              <a:r>
                <a:rPr lang="en-US" sz="1600" b="1" dirty="0" smtClean="0">
                  <a:latin typeface="Courier New" pitchFamily="49" charset="0"/>
                  <a:cs typeface="Courier New" pitchFamily="49" charset="0"/>
                </a:rPr>
                <a:t>  if x = y</a:t>
              </a:r>
              <a:endParaRPr lang="en-US" sz="1600" b="1" dirty="0">
                <a:latin typeface="Courier New" pitchFamily="49" charset="0"/>
                <a:cs typeface="Courier New" pitchFamily="49" charset="0"/>
              </a:endParaRPr>
            </a:p>
          </p:txBody>
        </p:sp>
      </p:grpSp>
    </p:spTree>
    <p:extLst>
      <p:ext uri="{BB962C8B-B14F-4D97-AF65-F5344CB8AC3E}">
        <p14:creationId xmlns:p14="http://schemas.microsoft.com/office/powerpoint/2010/main" val="10489404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 Reversing a list</a:t>
            </a:r>
            <a:endParaRPr lang="en-US" dirty="0"/>
          </a:p>
        </p:txBody>
      </p:sp>
      <p:sp>
        <p:nvSpPr>
          <p:cNvPr id="3" name="Content Placeholder 2"/>
          <p:cNvSpPr>
            <a:spLocks noGrp="1"/>
          </p:cNvSpPr>
          <p:nvPr>
            <p:ph idx="1"/>
          </p:nvPr>
        </p:nvSpPr>
        <p:spPr>
          <a:xfrm>
            <a:off x="4953000" y="2057400"/>
            <a:ext cx="4191000" cy="1752600"/>
          </a:xfrm>
        </p:spPr>
        <p:txBody>
          <a:bodyPr>
            <a:normAutofit/>
          </a:bodyPr>
          <a:lstStyle/>
          <a:p>
            <a:r>
              <a:rPr lang="en-US" sz="2800" dirty="0" smtClean="0"/>
              <a:t>What is the K semantics of the reverse function?</a:t>
            </a:r>
          </a:p>
          <a:p>
            <a:r>
              <a:rPr lang="en-US" sz="2800" dirty="0" smtClean="0"/>
              <a:t>Let $ be its body</a:t>
            </a:r>
            <a:endParaRPr lang="en-US" sz="2800" dirty="0"/>
          </a:p>
        </p:txBody>
      </p:sp>
      <p:pic>
        <p:nvPicPr>
          <p:cNvPr id="38914" name="Picture 2"/>
          <p:cNvPicPr>
            <a:picLocks noChangeAspect="1" noChangeArrowheads="1"/>
          </p:cNvPicPr>
          <p:nvPr/>
        </p:nvPicPr>
        <p:blipFill>
          <a:blip r:embed="rId2" cstate="print"/>
          <a:srcRect/>
          <a:stretch>
            <a:fillRect/>
          </a:stretch>
        </p:blipFill>
        <p:spPr bwMode="auto">
          <a:xfrm>
            <a:off x="771525" y="1524000"/>
            <a:ext cx="4257675" cy="2771775"/>
          </a:xfrm>
          <a:prstGeom prst="rect">
            <a:avLst/>
          </a:prstGeom>
          <a:noFill/>
          <a:ln w="9525">
            <a:noFill/>
            <a:miter lim="800000"/>
            <a:headEnd/>
            <a:tailEnd/>
          </a:ln>
        </p:spPr>
      </p:pic>
      <p:sp>
        <p:nvSpPr>
          <p:cNvPr id="5" name="Left Brace 4"/>
          <p:cNvSpPr/>
          <p:nvPr/>
        </p:nvSpPr>
        <p:spPr>
          <a:xfrm>
            <a:off x="304800" y="1828800"/>
            <a:ext cx="381000" cy="2286000"/>
          </a:xfrm>
          <a:prstGeom prst="leftBrace">
            <a:avLst/>
          </a:prstGeom>
          <a:ln w="222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8" name="Rectangle 7"/>
          <p:cNvSpPr/>
          <p:nvPr/>
        </p:nvSpPr>
        <p:spPr>
          <a:xfrm>
            <a:off x="-10758" y="2710348"/>
            <a:ext cx="367408" cy="523220"/>
          </a:xfrm>
          <a:prstGeom prst="rect">
            <a:avLst/>
          </a:prstGeom>
        </p:spPr>
        <p:txBody>
          <a:bodyPr wrap="none">
            <a:spAutoFit/>
          </a:bodyPr>
          <a:lstStyle/>
          <a:p>
            <a:r>
              <a:rPr lang="en-US" sz="2800" dirty="0" smtClean="0">
                <a:solidFill>
                  <a:prstClr val="black"/>
                </a:solidFill>
              </a:rPr>
              <a:t>$</a:t>
            </a:r>
            <a:endParaRPr lang="en-US" dirty="0"/>
          </a:p>
        </p:txBody>
      </p:sp>
      <p:grpSp>
        <p:nvGrpSpPr>
          <p:cNvPr id="12" name="Group 11"/>
          <p:cNvGrpSpPr/>
          <p:nvPr/>
        </p:nvGrpSpPr>
        <p:grpSpPr>
          <a:xfrm>
            <a:off x="1524001" y="4365172"/>
            <a:ext cx="7162799" cy="2300959"/>
            <a:chOff x="1524001" y="4365172"/>
            <a:chExt cx="7162799" cy="2300959"/>
          </a:xfrm>
        </p:grpSpPr>
        <p:sp>
          <p:nvSpPr>
            <p:cNvPr id="6" name="Rectangle 5"/>
            <p:cNvSpPr/>
            <p:nvPr/>
          </p:nvSpPr>
          <p:spPr>
            <a:xfrm>
              <a:off x="1600200" y="6019800"/>
              <a:ext cx="7086600" cy="646331"/>
            </a:xfrm>
            <a:prstGeom prst="rect">
              <a:avLst/>
            </a:prstGeom>
          </p:spPr>
          <p:txBody>
            <a:bodyPr wrap="square">
              <a:spAutoFit/>
            </a:bodyPr>
            <a:lstStyle/>
            <a:p>
              <a:r>
                <a:rPr lang="en-US" b="1" dirty="0" smtClean="0">
                  <a:latin typeface="Courier New" pitchFamily="49" charset="0"/>
                  <a:cs typeface="Courier New" pitchFamily="49" charset="0"/>
                </a:rPr>
                <a:t>rule &lt;k&gt; $ =&gt; return p; &lt;/k&gt;</a:t>
              </a:r>
            </a:p>
            <a:p>
              <a:r>
                <a:rPr lang="en-US" b="1" dirty="0" smtClean="0">
                  <a:latin typeface="Courier New" pitchFamily="49" charset="0"/>
                  <a:cs typeface="Courier New" pitchFamily="49" charset="0"/>
                </a:rPr>
                <a:t>     &lt;heap&gt;… list(</a:t>
              </a:r>
              <a:r>
                <a:rPr lang="en-US" b="1" dirty="0" err="1" smtClean="0">
                  <a:latin typeface="Courier New" pitchFamily="49" charset="0"/>
                  <a:cs typeface="Courier New" pitchFamily="49" charset="0"/>
                </a:rPr>
                <a:t>x,A</a:t>
              </a:r>
              <a:r>
                <a:rPr lang="en-US" b="1" dirty="0" smtClean="0">
                  <a:latin typeface="Courier New" pitchFamily="49" charset="0"/>
                  <a:cs typeface="Courier New" pitchFamily="49" charset="0"/>
                </a:rPr>
                <a:t>) =&gt; list(</a:t>
              </a:r>
              <a:r>
                <a:rPr lang="en-US" b="1" dirty="0" err="1" smtClean="0">
                  <a:latin typeface="Courier New" pitchFamily="49" charset="0"/>
                  <a:cs typeface="Courier New" pitchFamily="49" charset="0"/>
                </a:rPr>
                <a:t>p,rev</a:t>
              </a:r>
              <a:r>
                <a:rPr lang="en-US" b="1" dirty="0" smtClean="0">
                  <a:latin typeface="Courier New" pitchFamily="49" charset="0"/>
                  <a:cs typeface="Courier New" pitchFamily="49" charset="0"/>
                </a:rPr>
                <a:t>(A)) …&lt;/heap&gt;</a:t>
              </a:r>
              <a:endParaRPr lang="en-US" b="1" dirty="0">
                <a:latin typeface="Courier New" pitchFamily="49" charset="0"/>
                <a:cs typeface="Courier New" pitchFamily="49" charset="0"/>
              </a:endParaRPr>
            </a:p>
          </p:txBody>
        </p:sp>
        <p:pic>
          <p:nvPicPr>
            <p:cNvPr id="35842" name="Picture 2"/>
            <p:cNvPicPr>
              <a:picLocks noChangeAspect="1" noChangeArrowheads="1"/>
            </p:cNvPicPr>
            <p:nvPr/>
          </p:nvPicPr>
          <p:blipFill>
            <a:blip r:embed="rId3" cstate="print"/>
            <a:srcRect/>
            <a:stretch>
              <a:fillRect/>
            </a:stretch>
          </p:blipFill>
          <p:spPr bwMode="auto">
            <a:xfrm>
              <a:off x="1524001" y="4365172"/>
              <a:ext cx="4114799" cy="1349828"/>
            </a:xfrm>
            <a:prstGeom prst="rect">
              <a:avLst/>
            </a:prstGeom>
            <a:noFill/>
            <a:ln w="9525">
              <a:noFill/>
              <a:miter lim="800000"/>
              <a:headEnd/>
              <a:tailEnd/>
            </a:ln>
          </p:spPr>
        </p:pic>
      </p:grpSp>
    </p:spTree>
    <p:extLst>
      <p:ext uri="{BB962C8B-B14F-4D97-AF65-F5344CB8AC3E}">
        <p14:creationId xmlns:p14="http://schemas.microsoft.com/office/powerpoint/2010/main" val="24546143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t>Conclusion: It can be done!</a:t>
            </a:r>
            <a:endParaRPr lang="en-US" dirty="0"/>
          </a:p>
        </p:txBody>
      </p:sp>
      <p:grpSp>
        <p:nvGrpSpPr>
          <p:cNvPr id="31" name="Group 30"/>
          <p:cNvGrpSpPr/>
          <p:nvPr/>
        </p:nvGrpSpPr>
        <p:grpSpPr>
          <a:xfrm>
            <a:off x="5096557" y="990600"/>
            <a:ext cx="3437843" cy="2270017"/>
            <a:chOff x="5096557" y="990600"/>
            <a:chExt cx="3437843" cy="2270017"/>
          </a:xfrm>
        </p:grpSpPr>
        <p:sp>
          <p:nvSpPr>
            <p:cNvPr id="13" name="Rounded Rectangle 12"/>
            <p:cNvSpPr/>
            <p:nvPr/>
          </p:nvSpPr>
          <p:spPr>
            <a:xfrm>
              <a:off x="6629400" y="990600"/>
              <a:ext cx="1905000" cy="1447800"/>
            </a:xfrm>
            <a:prstGeom prst="roundRect">
              <a:avLst/>
            </a:prstGeom>
            <a:solidFill>
              <a:schemeClr val="accent1">
                <a:alpha val="4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tx1"/>
                  </a:solidFill>
                </a:rPr>
                <a:t>Deductive program verifier</a:t>
              </a:r>
              <a:endParaRPr lang="en-US" sz="3200" dirty="0">
                <a:solidFill>
                  <a:schemeClr val="tx1"/>
                </a:solidFill>
              </a:endParaRPr>
            </a:p>
          </p:txBody>
        </p:sp>
        <p:sp>
          <p:nvSpPr>
            <p:cNvPr id="18" name="Right Arrow 17"/>
            <p:cNvSpPr/>
            <p:nvPr/>
          </p:nvSpPr>
          <p:spPr>
            <a:xfrm rot="19007345">
              <a:off x="5096557" y="2775985"/>
              <a:ext cx="1845785"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5" name="Group 24"/>
          <p:cNvGrpSpPr/>
          <p:nvPr/>
        </p:nvGrpSpPr>
        <p:grpSpPr>
          <a:xfrm>
            <a:off x="2133600" y="1524000"/>
            <a:ext cx="1952573" cy="2082223"/>
            <a:chOff x="2133600" y="1524000"/>
            <a:chExt cx="1952573" cy="2082223"/>
          </a:xfrm>
        </p:grpSpPr>
        <p:sp>
          <p:nvSpPr>
            <p:cNvPr id="6" name="Rounded Rectangle 5"/>
            <p:cNvSpPr/>
            <p:nvPr/>
          </p:nvSpPr>
          <p:spPr>
            <a:xfrm>
              <a:off x="2133600" y="1524000"/>
              <a:ext cx="1219200" cy="914400"/>
            </a:xfrm>
            <a:prstGeom prst="roundRect">
              <a:avLst/>
            </a:prstGeom>
            <a:solidFill>
              <a:schemeClr val="accent1">
                <a:alpha val="4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tx1"/>
                  </a:solidFill>
                </a:rPr>
                <a:t>Parser</a:t>
              </a:r>
              <a:endParaRPr lang="en-US" sz="3200" dirty="0">
                <a:solidFill>
                  <a:schemeClr val="tx1"/>
                </a:solidFill>
              </a:endParaRPr>
            </a:p>
          </p:txBody>
        </p:sp>
        <p:sp>
          <p:nvSpPr>
            <p:cNvPr id="19" name="Right Arrow 18"/>
            <p:cNvSpPr/>
            <p:nvPr/>
          </p:nvSpPr>
          <p:spPr>
            <a:xfrm rot="13556540">
              <a:off x="3156746" y="2676796"/>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6" name="Group 25"/>
          <p:cNvGrpSpPr/>
          <p:nvPr/>
        </p:nvGrpSpPr>
        <p:grpSpPr>
          <a:xfrm>
            <a:off x="152400" y="3048000"/>
            <a:ext cx="3241764" cy="1066800"/>
            <a:chOff x="152400" y="3048000"/>
            <a:chExt cx="3241764" cy="1066800"/>
          </a:xfrm>
        </p:grpSpPr>
        <p:sp>
          <p:nvSpPr>
            <p:cNvPr id="7" name="Rounded Rectangle 6"/>
            <p:cNvSpPr/>
            <p:nvPr/>
          </p:nvSpPr>
          <p:spPr>
            <a:xfrm>
              <a:off x="152400" y="3048000"/>
              <a:ext cx="1875388" cy="1066800"/>
            </a:xfrm>
            <a:prstGeom prst="roundRect">
              <a:avLst/>
            </a:prstGeom>
            <a:solidFill>
              <a:schemeClr val="accent1">
                <a:alpha val="4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tx1"/>
                  </a:solidFill>
                </a:rPr>
                <a:t>Interpreter</a:t>
              </a:r>
              <a:endParaRPr lang="en-US" sz="3200" dirty="0">
                <a:solidFill>
                  <a:schemeClr val="tx1"/>
                </a:solidFill>
              </a:endParaRPr>
            </a:p>
          </p:txBody>
        </p:sp>
        <p:sp>
          <p:nvSpPr>
            <p:cNvPr id="20" name="Right Arrow 19"/>
            <p:cNvSpPr/>
            <p:nvPr/>
          </p:nvSpPr>
          <p:spPr>
            <a:xfrm rot="11009716">
              <a:off x="2041303" y="3393589"/>
              <a:ext cx="1352861"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7" name="Group 26"/>
          <p:cNvGrpSpPr/>
          <p:nvPr/>
        </p:nvGrpSpPr>
        <p:grpSpPr>
          <a:xfrm>
            <a:off x="381000" y="4503962"/>
            <a:ext cx="2939131" cy="1363438"/>
            <a:chOff x="381000" y="4503962"/>
            <a:chExt cx="2939131" cy="1363438"/>
          </a:xfrm>
        </p:grpSpPr>
        <p:sp>
          <p:nvSpPr>
            <p:cNvPr id="8" name="Rounded Rectangle 7"/>
            <p:cNvSpPr/>
            <p:nvPr/>
          </p:nvSpPr>
          <p:spPr>
            <a:xfrm>
              <a:off x="381000" y="4800600"/>
              <a:ext cx="1600200" cy="1066800"/>
            </a:xfrm>
            <a:prstGeom prst="roundRect">
              <a:avLst/>
            </a:prstGeom>
            <a:solidFill>
              <a:schemeClr val="accent1">
                <a:alpha val="4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tx1"/>
                  </a:solidFill>
                </a:rPr>
                <a:t>Compiler</a:t>
              </a:r>
              <a:endParaRPr lang="en-US" sz="3200" dirty="0">
                <a:solidFill>
                  <a:schemeClr val="tx1"/>
                </a:solidFill>
              </a:endParaRPr>
            </a:p>
          </p:txBody>
        </p:sp>
        <p:sp>
          <p:nvSpPr>
            <p:cNvPr id="21" name="Right Arrow 20"/>
            <p:cNvSpPr/>
            <p:nvPr/>
          </p:nvSpPr>
          <p:spPr>
            <a:xfrm rot="9498770">
              <a:off x="1945909" y="4503962"/>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8" name="Group 27"/>
          <p:cNvGrpSpPr/>
          <p:nvPr/>
        </p:nvGrpSpPr>
        <p:grpSpPr>
          <a:xfrm>
            <a:off x="3200400" y="4264578"/>
            <a:ext cx="1828800" cy="2441022"/>
            <a:chOff x="3200400" y="4264578"/>
            <a:chExt cx="1828800" cy="2441022"/>
          </a:xfrm>
        </p:grpSpPr>
        <p:sp>
          <p:nvSpPr>
            <p:cNvPr id="10" name="Rounded Rectangle 9"/>
            <p:cNvSpPr/>
            <p:nvPr/>
          </p:nvSpPr>
          <p:spPr>
            <a:xfrm>
              <a:off x="3200400" y="5638800"/>
              <a:ext cx="1828800" cy="1066800"/>
            </a:xfrm>
            <a:prstGeom prst="roundRect">
              <a:avLst/>
            </a:prstGeom>
            <a:solidFill>
              <a:schemeClr val="accent1">
                <a:alpha val="4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rPr>
                <a:t>(semantic) </a:t>
              </a:r>
              <a:r>
                <a:rPr lang="en-US" sz="2800" dirty="0" smtClean="0">
                  <a:solidFill>
                    <a:schemeClr val="tx1"/>
                  </a:solidFill>
                </a:rPr>
                <a:t>Debugger</a:t>
              </a:r>
              <a:endParaRPr lang="en-US" sz="3200" dirty="0">
                <a:solidFill>
                  <a:schemeClr val="tx1"/>
                </a:solidFill>
              </a:endParaRPr>
            </a:p>
          </p:txBody>
        </p:sp>
        <p:sp>
          <p:nvSpPr>
            <p:cNvPr id="22" name="Right Arrow 21"/>
            <p:cNvSpPr/>
            <p:nvPr/>
          </p:nvSpPr>
          <p:spPr>
            <a:xfrm rot="5400000">
              <a:off x="3490173" y="4709373"/>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9" name="Group 28"/>
          <p:cNvGrpSpPr/>
          <p:nvPr/>
        </p:nvGrpSpPr>
        <p:grpSpPr>
          <a:xfrm>
            <a:off x="6079864" y="4070708"/>
            <a:ext cx="1997336" cy="2406292"/>
            <a:chOff x="6079864" y="4070708"/>
            <a:chExt cx="1997336" cy="2406292"/>
          </a:xfrm>
        </p:grpSpPr>
        <p:sp>
          <p:nvSpPr>
            <p:cNvPr id="12" name="Rounded Rectangle 11"/>
            <p:cNvSpPr/>
            <p:nvPr/>
          </p:nvSpPr>
          <p:spPr>
            <a:xfrm>
              <a:off x="6324600" y="5410200"/>
              <a:ext cx="1752600" cy="1066800"/>
            </a:xfrm>
            <a:prstGeom prst="roundRect">
              <a:avLst/>
            </a:prstGeom>
            <a:solidFill>
              <a:schemeClr val="accent1">
                <a:alpha val="4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tx1"/>
                  </a:solidFill>
                </a:rPr>
                <a:t>Symbolic execution</a:t>
              </a:r>
              <a:endParaRPr lang="en-US" sz="3200" dirty="0">
                <a:solidFill>
                  <a:schemeClr val="tx1"/>
                </a:solidFill>
              </a:endParaRPr>
            </a:p>
          </p:txBody>
        </p:sp>
        <p:sp>
          <p:nvSpPr>
            <p:cNvPr id="23" name="Right Arrow 22"/>
            <p:cNvSpPr/>
            <p:nvPr/>
          </p:nvSpPr>
          <p:spPr>
            <a:xfrm rot="4248154">
              <a:off x="5635069" y="4515503"/>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0" name="Group 29"/>
          <p:cNvGrpSpPr/>
          <p:nvPr/>
        </p:nvGrpSpPr>
        <p:grpSpPr>
          <a:xfrm>
            <a:off x="6172200" y="3505200"/>
            <a:ext cx="2819400" cy="1066800"/>
            <a:chOff x="6172200" y="3505200"/>
            <a:chExt cx="2819400" cy="1066800"/>
          </a:xfrm>
        </p:grpSpPr>
        <p:sp>
          <p:nvSpPr>
            <p:cNvPr id="9" name="Rounded Rectangle 8"/>
            <p:cNvSpPr/>
            <p:nvPr/>
          </p:nvSpPr>
          <p:spPr>
            <a:xfrm>
              <a:off x="7543800" y="3505200"/>
              <a:ext cx="1447800" cy="1066800"/>
            </a:xfrm>
            <a:prstGeom prst="roundRect">
              <a:avLst/>
            </a:prstGeom>
            <a:solidFill>
              <a:schemeClr val="accent1">
                <a:alpha val="4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tx1"/>
                  </a:solidFill>
                </a:rPr>
                <a:t>Model checker</a:t>
              </a:r>
              <a:endParaRPr lang="en-US" sz="3200" dirty="0">
                <a:solidFill>
                  <a:schemeClr val="tx1"/>
                </a:solidFill>
              </a:endParaRPr>
            </a:p>
          </p:txBody>
        </p:sp>
        <p:sp>
          <p:nvSpPr>
            <p:cNvPr id="24" name="Right Arrow 23"/>
            <p:cNvSpPr/>
            <p:nvPr/>
          </p:nvSpPr>
          <p:spPr>
            <a:xfrm>
              <a:off x="6172200" y="3782568"/>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 name="Folded Corner 4"/>
          <p:cNvSpPr/>
          <p:nvPr/>
        </p:nvSpPr>
        <p:spPr>
          <a:xfrm>
            <a:off x="2743200" y="3276600"/>
            <a:ext cx="4191000" cy="1524000"/>
          </a:xfrm>
          <a:prstGeom prst="foldedCorner">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tx1"/>
                </a:solidFill>
              </a:rPr>
              <a:t>Formal Language Definition </a:t>
            </a:r>
          </a:p>
          <a:p>
            <a:pPr algn="ctr"/>
            <a:r>
              <a:rPr lang="en-US" sz="2800" dirty="0" smtClean="0">
                <a:solidFill>
                  <a:schemeClr val="tx1"/>
                </a:solidFill>
              </a:rPr>
              <a:t>(Syntax and Semantics)</a:t>
            </a:r>
            <a:endParaRPr lang="en-US" sz="2800" dirty="0">
              <a:solidFill>
                <a:schemeClr val="tx1"/>
              </a:solidFill>
            </a:endParaRPr>
          </a:p>
        </p:txBody>
      </p:sp>
      <p:grpSp>
        <p:nvGrpSpPr>
          <p:cNvPr id="32" name="Group 31"/>
          <p:cNvGrpSpPr/>
          <p:nvPr/>
        </p:nvGrpSpPr>
        <p:grpSpPr>
          <a:xfrm>
            <a:off x="4114800" y="1012233"/>
            <a:ext cx="1905000" cy="2569167"/>
            <a:chOff x="6629400" y="990600"/>
            <a:chExt cx="1905000" cy="2569167"/>
          </a:xfrm>
        </p:grpSpPr>
        <p:sp>
          <p:nvSpPr>
            <p:cNvPr id="33" name="Rounded Rectangle 32"/>
            <p:cNvSpPr/>
            <p:nvPr/>
          </p:nvSpPr>
          <p:spPr>
            <a:xfrm>
              <a:off x="6629400" y="990600"/>
              <a:ext cx="1905000" cy="1447800"/>
            </a:xfrm>
            <a:prstGeom prst="roundRect">
              <a:avLst/>
            </a:prstGeom>
            <a:solidFill>
              <a:schemeClr val="accent1">
                <a:alpha val="4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tx1"/>
                  </a:solidFill>
                </a:rPr>
                <a:t>Test-case generation</a:t>
              </a:r>
              <a:endParaRPr lang="en-US" sz="3200" dirty="0">
                <a:solidFill>
                  <a:schemeClr val="tx1"/>
                </a:solidFill>
              </a:endParaRPr>
            </a:p>
          </p:txBody>
        </p:sp>
        <p:sp>
          <p:nvSpPr>
            <p:cNvPr id="34" name="Right Arrow 33"/>
            <p:cNvSpPr/>
            <p:nvPr/>
          </p:nvSpPr>
          <p:spPr>
            <a:xfrm rot="16496170">
              <a:off x="6990928" y="2758164"/>
              <a:ext cx="1118574" cy="484632"/>
            </a:xfrm>
            <a:prstGeom prst="rightArrow">
              <a:avLst>
                <a:gd name="adj1" fmla="val 50000"/>
                <a:gd name="adj2" fmla="val 52234"/>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156861059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of C Program</a:t>
            </a:r>
            <a:endParaRPr lang="en-US" dirty="0"/>
          </a:p>
        </p:txBody>
      </p:sp>
      <p:sp>
        <p:nvSpPr>
          <p:cNvPr id="3" name="Content Placeholder 2"/>
          <p:cNvSpPr>
            <a:spLocks noGrp="1"/>
          </p:cNvSpPr>
          <p:nvPr>
            <p:ph idx="1"/>
          </p:nvPr>
        </p:nvSpPr>
        <p:spPr>
          <a:xfrm>
            <a:off x="457200" y="1600200"/>
            <a:ext cx="8534400" cy="4876800"/>
          </a:xfrm>
        </p:spPr>
        <p:txBody>
          <a:bodyPr>
            <a:normAutofit fontScale="92500"/>
          </a:bodyPr>
          <a:lstStyle/>
          <a:p>
            <a:r>
              <a:rPr lang="en-US" dirty="0" smtClean="0"/>
              <a:t>What should the following program evaluate to?</a:t>
            </a:r>
          </a:p>
          <a:p>
            <a:endParaRPr lang="en-US" dirty="0" smtClean="0"/>
          </a:p>
          <a:p>
            <a:endParaRPr lang="en-US" dirty="0" smtClean="0"/>
          </a:p>
          <a:p>
            <a:endParaRPr lang="en-US" dirty="0" smtClean="0"/>
          </a:p>
          <a:p>
            <a:r>
              <a:rPr lang="en-US" dirty="0" smtClean="0"/>
              <a:t>According to the C “standard”, it is </a:t>
            </a:r>
            <a:r>
              <a:rPr lang="en-US" dirty="0" smtClean="0">
                <a:solidFill>
                  <a:srgbClr val="FF0000"/>
                </a:solidFill>
              </a:rPr>
              <a:t>undefined</a:t>
            </a:r>
          </a:p>
          <a:p>
            <a:r>
              <a:rPr lang="en-US" dirty="0" smtClean="0"/>
              <a:t>GCC4, MSVC: it returns </a:t>
            </a:r>
            <a:r>
              <a:rPr lang="en-US" b="1" dirty="0" smtClean="0">
                <a:solidFill>
                  <a:srgbClr val="FF0000"/>
                </a:solidFill>
              </a:rPr>
              <a:t>4</a:t>
            </a:r>
            <a:r>
              <a:rPr lang="en-US" dirty="0" smtClean="0"/>
              <a:t/>
            </a:r>
            <a:br>
              <a:rPr lang="en-US" dirty="0" smtClean="0"/>
            </a:br>
            <a:r>
              <a:rPr lang="en-US" dirty="0" smtClean="0"/>
              <a:t>GCC3, ICC, Clang: it returns </a:t>
            </a:r>
            <a:r>
              <a:rPr lang="en-US" b="1" dirty="0" smtClean="0">
                <a:solidFill>
                  <a:srgbClr val="FF0000"/>
                </a:solidFill>
              </a:rPr>
              <a:t>3</a:t>
            </a:r>
            <a:r>
              <a:rPr lang="en-US" dirty="0" smtClean="0"/>
              <a:t/>
            </a:r>
            <a:br>
              <a:rPr lang="en-US" dirty="0" smtClean="0"/>
            </a:br>
            <a:r>
              <a:rPr lang="en-US" dirty="0" smtClean="0"/>
              <a:t>By April 2011, both </a:t>
            </a:r>
            <a:r>
              <a:rPr lang="en-US" dirty="0" err="1" smtClean="0"/>
              <a:t>Frama</a:t>
            </a:r>
            <a:r>
              <a:rPr lang="en-US" dirty="0" smtClean="0"/>
              <a:t>-C (with its Jessie verification plugin) and Havoc "prove" it returns </a:t>
            </a:r>
            <a:r>
              <a:rPr lang="en-US" b="1" dirty="0" smtClean="0">
                <a:solidFill>
                  <a:srgbClr val="FF0000"/>
                </a:solidFill>
              </a:rPr>
              <a:t>4</a:t>
            </a:r>
          </a:p>
        </p:txBody>
      </p:sp>
      <p:sp>
        <p:nvSpPr>
          <p:cNvPr id="4" name="Rectangle 3"/>
          <p:cNvSpPr/>
          <p:nvPr/>
        </p:nvSpPr>
        <p:spPr>
          <a:xfrm>
            <a:off x="2438400" y="2362200"/>
            <a:ext cx="5486400" cy="1569660"/>
          </a:xfrm>
          <a:prstGeom prst="rect">
            <a:avLst/>
          </a:prstGeom>
        </p:spPr>
        <p:txBody>
          <a:bodyPr wrap="square">
            <a:spAutoFit/>
          </a:bodyPr>
          <a:lstStyle/>
          <a:p>
            <a:r>
              <a:rPr lang="en-US" sz="2400" b="1" dirty="0" err="1" smtClean="0">
                <a:latin typeface="Courier New" pitchFamily="49" charset="0"/>
                <a:cs typeface="Courier New" pitchFamily="49" charset="0"/>
              </a:rPr>
              <a:t>int</a:t>
            </a:r>
            <a:r>
              <a:rPr lang="en-US" sz="2400" b="1" dirty="0" smtClean="0">
                <a:latin typeface="Courier New" pitchFamily="49" charset="0"/>
                <a:cs typeface="Courier New" pitchFamily="49" charset="0"/>
              </a:rPr>
              <a:t> main(void) {</a:t>
            </a:r>
            <a:br>
              <a:rPr lang="en-US" sz="2400" b="1" dirty="0" smtClean="0">
                <a:latin typeface="Courier New" pitchFamily="49" charset="0"/>
                <a:cs typeface="Courier New" pitchFamily="49" charset="0"/>
              </a:rPr>
            </a:br>
            <a:r>
              <a:rPr lang="en-US" sz="2400" b="1" dirty="0" smtClean="0">
                <a:latin typeface="Courier New" pitchFamily="49" charset="0"/>
                <a:cs typeface="Courier New" pitchFamily="49" charset="0"/>
              </a:rPr>
              <a:t>  </a:t>
            </a:r>
            <a:r>
              <a:rPr lang="en-US" sz="2400" b="1" dirty="0" err="1" smtClean="0">
                <a:latin typeface="Courier New" pitchFamily="49" charset="0"/>
                <a:cs typeface="Courier New" pitchFamily="49" charset="0"/>
              </a:rPr>
              <a:t>int</a:t>
            </a:r>
            <a:r>
              <a:rPr lang="en-US" sz="2400" b="1" dirty="0" smtClean="0">
                <a:latin typeface="Courier New" pitchFamily="49" charset="0"/>
                <a:cs typeface="Courier New" pitchFamily="49" charset="0"/>
              </a:rPr>
              <a:t> x = 0;</a:t>
            </a:r>
            <a:br>
              <a:rPr lang="en-US" sz="2400" b="1" dirty="0" smtClean="0">
                <a:latin typeface="Courier New" pitchFamily="49" charset="0"/>
                <a:cs typeface="Courier New" pitchFamily="49" charset="0"/>
              </a:rPr>
            </a:br>
            <a:r>
              <a:rPr lang="en-US" sz="2400" b="1" dirty="0" smtClean="0">
                <a:latin typeface="Courier New" pitchFamily="49" charset="0"/>
                <a:cs typeface="Courier New" pitchFamily="49" charset="0"/>
              </a:rPr>
              <a:t>  return (x = 1) + (x = 2);</a:t>
            </a:r>
            <a:br>
              <a:rPr lang="en-US" sz="2400" b="1" dirty="0" smtClean="0">
                <a:latin typeface="Courier New" pitchFamily="49" charset="0"/>
                <a:cs typeface="Courier New" pitchFamily="49" charset="0"/>
              </a:rPr>
            </a:br>
            <a:r>
              <a:rPr lang="en-US" sz="2400" b="1" dirty="0" smtClean="0">
                <a:latin typeface="Courier New" pitchFamily="49" charset="0"/>
                <a:cs typeface="Courier New" pitchFamily="49" charset="0"/>
              </a:rPr>
              <a:t>}</a:t>
            </a:r>
            <a:endParaRPr lang="en-US" sz="24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fade">
                                      <p:cBhvr>
                                        <p:cTn id="7" dur="500"/>
                                        <p:tgtEl>
                                          <p:spTgt spid="3">
                                            <p:txEl>
                                              <p:pRg st="4" end="4"/>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5" end="5"/>
                                            </p:txEl>
                                          </p:spTgt>
                                        </p:tgtEl>
                                        <p:attrNameLst>
                                          <p:attrName>style.visibility</p:attrName>
                                        </p:attrNameLst>
                                      </p:cBhvr>
                                      <p:to>
                                        <p:strVal val="visible"/>
                                      </p:to>
                                    </p:set>
                                    <p:animEffect transition="in" filter="fade">
                                      <p:cBhvr>
                                        <p:cTn id="10"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Formal Semantics Manifesto</a:t>
            </a:r>
            <a:endParaRPr lang="en-US" dirty="0"/>
          </a:p>
        </p:txBody>
      </p:sp>
      <p:sp>
        <p:nvSpPr>
          <p:cNvPr id="3" name="Content Placeholder 2"/>
          <p:cNvSpPr>
            <a:spLocks noGrp="1"/>
          </p:cNvSpPr>
          <p:nvPr>
            <p:ph idx="1"/>
          </p:nvPr>
        </p:nvSpPr>
        <p:spPr>
          <a:xfrm>
            <a:off x="304800" y="1600200"/>
            <a:ext cx="8534400" cy="4525963"/>
          </a:xfrm>
        </p:spPr>
        <p:txBody>
          <a:bodyPr>
            <a:normAutofit lnSpcReduction="10000"/>
          </a:bodyPr>
          <a:lstStyle/>
          <a:p>
            <a:r>
              <a:rPr lang="en-US" dirty="0" smtClean="0">
                <a:solidFill>
                  <a:srgbClr val="FF0000"/>
                </a:solidFill>
              </a:rPr>
              <a:t>Programming languages must have formal semantics</a:t>
            </a:r>
            <a:r>
              <a:rPr lang="en-US" sz="4000" b="1" dirty="0" smtClean="0">
                <a:solidFill>
                  <a:srgbClr val="FF0000"/>
                </a:solidFill>
              </a:rPr>
              <a:t>!</a:t>
            </a:r>
            <a:r>
              <a:rPr lang="en-US" dirty="0" smtClean="0">
                <a:solidFill>
                  <a:srgbClr val="FF0000"/>
                </a:solidFill>
              </a:rPr>
              <a:t> </a:t>
            </a:r>
          </a:p>
          <a:p>
            <a:pPr lvl="1"/>
            <a:r>
              <a:rPr lang="en-US" dirty="0" smtClean="0"/>
              <a:t>And analysis/verification tools should build on them</a:t>
            </a:r>
          </a:p>
          <a:p>
            <a:pPr lvl="2"/>
            <a:r>
              <a:rPr lang="en-US" dirty="0" smtClean="0"/>
              <a:t>Otherwise they are </a:t>
            </a:r>
            <a:r>
              <a:rPr lang="en-US" dirty="0" err="1" smtClean="0"/>
              <a:t>adhoc</a:t>
            </a:r>
            <a:r>
              <a:rPr lang="en-US" dirty="0" smtClean="0"/>
              <a:t> and likely wrong</a:t>
            </a:r>
          </a:p>
          <a:p>
            <a:pPr lvl="1"/>
            <a:endParaRPr lang="en-US" dirty="0" smtClean="0"/>
          </a:p>
          <a:p>
            <a:r>
              <a:rPr lang="en-US" dirty="0" smtClean="0"/>
              <a:t>Informal manuals are not sufficient</a:t>
            </a:r>
          </a:p>
          <a:p>
            <a:pPr lvl="1"/>
            <a:r>
              <a:rPr lang="en-US" dirty="0" smtClean="0"/>
              <a:t>Manuals typically have a formal syntax of the language (in an appendix)</a:t>
            </a:r>
          </a:p>
          <a:p>
            <a:pPr lvl="1"/>
            <a:r>
              <a:rPr lang="en-US" dirty="0" smtClean="0"/>
              <a:t>Why not a formal semantics appendix as well?</a:t>
            </a:r>
          </a:p>
          <a:p>
            <a:endParaRPr lang="en-US" dirty="0" smtClean="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Motivation and Goal</a:t>
            </a:r>
            <a:endParaRPr lang="en-US" dirty="0"/>
          </a:p>
        </p:txBody>
      </p:sp>
      <p:sp>
        <p:nvSpPr>
          <p:cNvPr id="3" name="Content Placeholder 2"/>
          <p:cNvSpPr>
            <a:spLocks noGrp="1"/>
          </p:cNvSpPr>
          <p:nvPr>
            <p:ph idx="1"/>
          </p:nvPr>
        </p:nvSpPr>
        <p:spPr>
          <a:xfrm>
            <a:off x="1219200" y="2514600"/>
            <a:ext cx="6781800" cy="3048000"/>
          </a:xfrm>
          <a:noFill/>
          <a:ln w="22225">
            <a:solidFill>
              <a:schemeClr val="tx1"/>
            </a:solidFill>
          </a:ln>
        </p:spPr>
        <p:txBody>
          <a:bodyPr lIns="457200" tIns="365760" rIns="457200" bIns="365760">
            <a:normAutofit/>
          </a:bodyPr>
          <a:lstStyle/>
          <a:p>
            <a:pPr marL="0" indent="0">
              <a:buNone/>
            </a:pPr>
            <a:r>
              <a:rPr lang="en-US" dirty="0" smtClean="0"/>
              <a:t>We want a semantic framework which makes it </a:t>
            </a:r>
            <a:r>
              <a:rPr lang="en-US" dirty="0" smtClean="0">
                <a:solidFill>
                  <a:srgbClr val="FF0000"/>
                </a:solidFill>
              </a:rPr>
              <a:t>easy</a:t>
            </a:r>
            <a:r>
              <a:rPr lang="en-US" dirty="0" smtClean="0"/>
              <a:t>, </a:t>
            </a:r>
            <a:r>
              <a:rPr lang="en-US" dirty="0" smtClean="0">
                <a:solidFill>
                  <a:srgbClr val="FF0000"/>
                </a:solidFill>
              </a:rPr>
              <a:t>fun</a:t>
            </a:r>
            <a:r>
              <a:rPr lang="en-US" dirty="0" smtClean="0"/>
              <a:t> and </a:t>
            </a:r>
            <a:r>
              <a:rPr lang="en-US" dirty="0" smtClean="0">
                <a:solidFill>
                  <a:srgbClr val="FF0000"/>
                </a:solidFill>
              </a:rPr>
              <a:t>useful</a:t>
            </a:r>
            <a:r>
              <a:rPr lang="en-US" dirty="0" smtClean="0"/>
              <a:t> to define programming languages and to reason about programs!</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t>Our Approach</a:t>
            </a:r>
            <a:endParaRPr lang="en-US" dirty="0"/>
          </a:p>
        </p:txBody>
      </p:sp>
      <p:grpSp>
        <p:nvGrpSpPr>
          <p:cNvPr id="31" name="Group 30"/>
          <p:cNvGrpSpPr/>
          <p:nvPr/>
        </p:nvGrpSpPr>
        <p:grpSpPr>
          <a:xfrm>
            <a:off x="5096557" y="990600"/>
            <a:ext cx="3437843" cy="2270017"/>
            <a:chOff x="5096557" y="990600"/>
            <a:chExt cx="3437843" cy="2270017"/>
          </a:xfrm>
        </p:grpSpPr>
        <p:sp>
          <p:nvSpPr>
            <p:cNvPr id="13" name="Rounded Rectangle 12"/>
            <p:cNvSpPr/>
            <p:nvPr/>
          </p:nvSpPr>
          <p:spPr>
            <a:xfrm>
              <a:off x="6629400" y="990600"/>
              <a:ext cx="1905000" cy="1447800"/>
            </a:xfrm>
            <a:prstGeom prst="roundRect">
              <a:avLst/>
            </a:prstGeom>
            <a:solidFill>
              <a:schemeClr val="accent1">
                <a:alpha val="4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tx1"/>
                  </a:solidFill>
                </a:rPr>
                <a:t>Deductive program verifier</a:t>
              </a:r>
              <a:endParaRPr lang="en-US" sz="3200" dirty="0">
                <a:solidFill>
                  <a:schemeClr val="tx1"/>
                </a:solidFill>
              </a:endParaRPr>
            </a:p>
          </p:txBody>
        </p:sp>
        <p:sp>
          <p:nvSpPr>
            <p:cNvPr id="18" name="Right Arrow 17"/>
            <p:cNvSpPr/>
            <p:nvPr/>
          </p:nvSpPr>
          <p:spPr>
            <a:xfrm rot="19007345">
              <a:off x="5096557" y="2775985"/>
              <a:ext cx="1845785"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5" name="Group 24"/>
          <p:cNvGrpSpPr/>
          <p:nvPr/>
        </p:nvGrpSpPr>
        <p:grpSpPr>
          <a:xfrm>
            <a:off x="2133600" y="1524000"/>
            <a:ext cx="1952573" cy="2082223"/>
            <a:chOff x="2133600" y="1524000"/>
            <a:chExt cx="1952573" cy="2082223"/>
          </a:xfrm>
        </p:grpSpPr>
        <p:sp>
          <p:nvSpPr>
            <p:cNvPr id="6" name="Rounded Rectangle 5"/>
            <p:cNvSpPr/>
            <p:nvPr/>
          </p:nvSpPr>
          <p:spPr>
            <a:xfrm>
              <a:off x="2133600" y="1524000"/>
              <a:ext cx="1219200" cy="914400"/>
            </a:xfrm>
            <a:prstGeom prst="roundRect">
              <a:avLst/>
            </a:prstGeom>
            <a:solidFill>
              <a:schemeClr val="accent1">
                <a:alpha val="4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tx1"/>
                  </a:solidFill>
                </a:rPr>
                <a:t>Parser</a:t>
              </a:r>
              <a:endParaRPr lang="en-US" sz="3200" dirty="0">
                <a:solidFill>
                  <a:schemeClr val="tx1"/>
                </a:solidFill>
              </a:endParaRPr>
            </a:p>
          </p:txBody>
        </p:sp>
        <p:sp>
          <p:nvSpPr>
            <p:cNvPr id="19" name="Right Arrow 18"/>
            <p:cNvSpPr/>
            <p:nvPr/>
          </p:nvSpPr>
          <p:spPr>
            <a:xfrm rot="13556540">
              <a:off x="3156746" y="2676796"/>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6" name="Group 25"/>
          <p:cNvGrpSpPr/>
          <p:nvPr/>
        </p:nvGrpSpPr>
        <p:grpSpPr>
          <a:xfrm>
            <a:off x="152400" y="3048000"/>
            <a:ext cx="3241764" cy="1066800"/>
            <a:chOff x="152400" y="3048000"/>
            <a:chExt cx="3241764" cy="1066800"/>
          </a:xfrm>
        </p:grpSpPr>
        <p:sp>
          <p:nvSpPr>
            <p:cNvPr id="7" name="Rounded Rectangle 6"/>
            <p:cNvSpPr/>
            <p:nvPr/>
          </p:nvSpPr>
          <p:spPr>
            <a:xfrm>
              <a:off x="152400" y="3048000"/>
              <a:ext cx="1875388" cy="1066800"/>
            </a:xfrm>
            <a:prstGeom prst="roundRect">
              <a:avLst/>
            </a:prstGeom>
            <a:solidFill>
              <a:schemeClr val="accent1">
                <a:alpha val="4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tx1"/>
                  </a:solidFill>
                </a:rPr>
                <a:t>Interpreter</a:t>
              </a:r>
              <a:endParaRPr lang="en-US" sz="3200" dirty="0">
                <a:solidFill>
                  <a:schemeClr val="tx1"/>
                </a:solidFill>
              </a:endParaRPr>
            </a:p>
          </p:txBody>
        </p:sp>
        <p:sp>
          <p:nvSpPr>
            <p:cNvPr id="20" name="Right Arrow 19"/>
            <p:cNvSpPr/>
            <p:nvPr/>
          </p:nvSpPr>
          <p:spPr>
            <a:xfrm rot="11009716">
              <a:off x="2041303" y="3393589"/>
              <a:ext cx="1352861"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7" name="Group 26"/>
          <p:cNvGrpSpPr/>
          <p:nvPr/>
        </p:nvGrpSpPr>
        <p:grpSpPr>
          <a:xfrm>
            <a:off x="381000" y="4503962"/>
            <a:ext cx="2939131" cy="1363438"/>
            <a:chOff x="381000" y="4503962"/>
            <a:chExt cx="2939131" cy="1363438"/>
          </a:xfrm>
        </p:grpSpPr>
        <p:sp>
          <p:nvSpPr>
            <p:cNvPr id="8" name="Rounded Rectangle 7"/>
            <p:cNvSpPr/>
            <p:nvPr/>
          </p:nvSpPr>
          <p:spPr>
            <a:xfrm>
              <a:off x="381000" y="4800600"/>
              <a:ext cx="1600200" cy="1066800"/>
            </a:xfrm>
            <a:prstGeom prst="roundRect">
              <a:avLst/>
            </a:prstGeom>
            <a:solidFill>
              <a:schemeClr val="accent1">
                <a:alpha val="4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tx1"/>
                  </a:solidFill>
                </a:rPr>
                <a:t>Compiler</a:t>
              </a:r>
              <a:endParaRPr lang="en-US" sz="3200" dirty="0">
                <a:solidFill>
                  <a:schemeClr val="tx1"/>
                </a:solidFill>
              </a:endParaRPr>
            </a:p>
          </p:txBody>
        </p:sp>
        <p:sp>
          <p:nvSpPr>
            <p:cNvPr id="21" name="Right Arrow 20"/>
            <p:cNvSpPr/>
            <p:nvPr/>
          </p:nvSpPr>
          <p:spPr>
            <a:xfrm rot="9498770">
              <a:off x="1945909" y="4503962"/>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8" name="Group 27"/>
          <p:cNvGrpSpPr/>
          <p:nvPr/>
        </p:nvGrpSpPr>
        <p:grpSpPr>
          <a:xfrm>
            <a:off x="3200400" y="4264578"/>
            <a:ext cx="1828800" cy="2441022"/>
            <a:chOff x="3200400" y="4264578"/>
            <a:chExt cx="1828800" cy="2441022"/>
          </a:xfrm>
        </p:grpSpPr>
        <p:sp>
          <p:nvSpPr>
            <p:cNvPr id="10" name="Rounded Rectangle 9"/>
            <p:cNvSpPr/>
            <p:nvPr/>
          </p:nvSpPr>
          <p:spPr>
            <a:xfrm>
              <a:off x="3200400" y="5638800"/>
              <a:ext cx="1828800" cy="1066800"/>
            </a:xfrm>
            <a:prstGeom prst="roundRect">
              <a:avLst/>
            </a:prstGeom>
            <a:solidFill>
              <a:schemeClr val="accent1">
                <a:alpha val="4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rPr>
                <a:t>(semantic) </a:t>
              </a:r>
              <a:r>
                <a:rPr lang="en-US" sz="2800" dirty="0" smtClean="0">
                  <a:solidFill>
                    <a:schemeClr val="tx1"/>
                  </a:solidFill>
                </a:rPr>
                <a:t>Debugger</a:t>
              </a:r>
              <a:endParaRPr lang="en-US" sz="3200" dirty="0">
                <a:solidFill>
                  <a:schemeClr val="tx1"/>
                </a:solidFill>
              </a:endParaRPr>
            </a:p>
          </p:txBody>
        </p:sp>
        <p:sp>
          <p:nvSpPr>
            <p:cNvPr id="22" name="Right Arrow 21"/>
            <p:cNvSpPr/>
            <p:nvPr/>
          </p:nvSpPr>
          <p:spPr>
            <a:xfrm rot="5400000">
              <a:off x="3490173" y="4709373"/>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9" name="Group 28"/>
          <p:cNvGrpSpPr/>
          <p:nvPr/>
        </p:nvGrpSpPr>
        <p:grpSpPr>
          <a:xfrm>
            <a:off x="6079864" y="4070708"/>
            <a:ext cx="1997336" cy="2406292"/>
            <a:chOff x="6079864" y="4070708"/>
            <a:chExt cx="1997336" cy="2406292"/>
          </a:xfrm>
        </p:grpSpPr>
        <p:sp>
          <p:nvSpPr>
            <p:cNvPr id="12" name="Rounded Rectangle 11"/>
            <p:cNvSpPr/>
            <p:nvPr/>
          </p:nvSpPr>
          <p:spPr>
            <a:xfrm>
              <a:off x="6324600" y="5410200"/>
              <a:ext cx="1752600" cy="1066800"/>
            </a:xfrm>
            <a:prstGeom prst="roundRect">
              <a:avLst/>
            </a:prstGeom>
            <a:solidFill>
              <a:schemeClr val="accent1">
                <a:alpha val="4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tx1"/>
                  </a:solidFill>
                </a:rPr>
                <a:t>Symbolic execution</a:t>
              </a:r>
              <a:endParaRPr lang="en-US" sz="3200" dirty="0">
                <a:solidFill>
                  <a:schemeClr val="tx1"/>
                </a:solidFill>
              </a:endParaRPr>
            </a:p>
          </p:txBody>
        </p:sp>
        <p:sp>
          <p:nvSpPr>
            <p:cNvPr id="23" name="Right Arrow 22"/>
            <p:cNvSpPr/>
            <p:nvPr/>
          </p:nvSpPr>
          <p:spPr>
            <a:xfrm rot="4248154">
              <a:off x="5635069" y="4515503"/>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0" name="Group 29"/>
          <p:cNvGrpSpPr/>
          <p:nvPr/>
        </p:nvGrpSpPr>
        <p:grpSpPr>
          <a:xfrm>
            <a:off x="6172200" y="3505200"/>
            <a:ext cx="2819400" cy="1066800"/>
            <a:chOff x="6172200" y="3505200"/>
            <a:chExt cx="2819400" cy="1066800"/>
          </a:xfrm>
        </p:grpSpPr>
        <p:sp>
          <p:nvSpPr>
            <p:cNvPr id="9" name="Rounded Rectangle 8"/>
            <p:cNvSpPr/>
            <p:nvPr/>
          </p:nvSpPr>
          <p:spPr>
            <a:xfrm>
              <a:off x="7543800" y="3505200"/>
              <a:ext cx="1447800" cy="1066800"/>
            </a:xfrm>
            <a:prstGeom prst="roundRect">
              <a:avLst/>
            </a:prstGeom>
            <a:solidFill>
              <a:schemeClr val="accent1">
                <a:alpha val="4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tx1"/>
                  </a:solidFill>
                </a:rPr>
                <a:t>Model checker</a:t>
              </a:r>
              <a:endParaRPr lang="en-US" sz="3200" dirty="0">
                <a:solidFill>
                  <a:schemeClr val="tx1"/>
                </a:solidFill>
              </a:endParaRPr>
            </a:p>
          </p:txBody>
        </p:sp>
        <p:sp>
          <p:nvSpPr>
            <p:cNvPr id="24" name="Right Arrow 23"/>
            <p:cNvSpPr/>
            <p:nvPr/>
          </p:nvSpPr>
          <p:spPr>
            <a:xfrm>
              <a:off x="6172200" y="3782568"/>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 name="Folded Corner 4"/>
          <p:cNvSpPr/>
          <p:nvPr/>
        </p:nvSpPr>
        <p:spPr>
          <a:xfrm>
            <a:off x="2743200" y="3276600"/>
            <a:ext cx="4191000" cy="1524000"/>
          </a:xfrm>
          <a:prstGeom prst="foldedCorner">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tx1"/>
                </a:solidFill>
              </a:rPr>
              <a:t>Formal Language Definition </a:t>
            </a:r>
          </a:p>
          <a:p>
            <a:pPr algn="ctr"/>
            <a:r>
              <a:rPr lang="en-US" sz="2800" dirty="0" smtClean="0">
                <a:solidFill>
                  <a:schemeClr val="tx1"/>
                </a:solidFill>
              </a:rPr>
              <a:t>(Syntax and Semantics)</a:t>
            </a:r>
            <a:endParaRPr lang="en-US" sz="2800" dirty="0">
              <a:solidFill>
                <a:schemeClr val="tx1"/>
              </a:solidFill>
            </a:endParaRPr>
          </a:p>
        </p:txBody>
      </p:sp>
      <p:grpSp>
        <p:nvGrpSpPr>
          <p:cNvPr id="32" name="Group 31"/>
          <p:cNvGrpSpPr/>
          <p:nvPr/>
        </p:nvGrpSpPr>
        <p:grpSpPr>
          <a:xfrm>
            <a:off x="4114800" y="1012233"/>
            <a:ext cx="1905000" cy="2569167"/>
            <a:chOff x="6629400" y="990600"/>
            <a:chExt cx="1905000" cy="2569167"/>
          </a:xfrm>
        </p:grpSpPr>
        <p:sp>
          <p:nvSpPr>
            <p:cNvPr id="33" name="Rounded Rectangle 32"/>
            <p:cNvSpPr/>
            <p:nvPr/>
          </p:nvSpPr>
          <p:spPr>
            <a:xfrm>
              <a:off x="6629400" y="990600"/>
              <a:ext cx="1905000" cy="1447800"/>
            </a:xfrm>
            <a:prstGeom prst="roundRect">
              <a:avLst/>
            </a:prstGeom>
            <a:solidFill>
              <a:schemeClr val="accent1">
                <a:alpha val="4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tx1"/>
                  </a:solidFill>
                </a:rPr>
                <a:t>Test-case generation</a:t>
              </a:r>
              <a:endParaRPr lang="en-US" sz="3200" dirty="0">
                <a:solidFill>
                  <a:schemeClr val="tx1"/>
                </a:solidFill>
              </a:endParaRPr>
            </a:p>
          </p:txBody>
        </p:sp>
        <p:sp>
          <p:nvSpPr>
            <p:cNvPr id="34" name="Right Arrow 33"/>
            <p:cNvSpPr/>
            <p:nvPr/>
          </p:nvSpPr>
          <p:spPr>
            <a:xfrm rot="16496170">
              <a:off x="6990928" y="2758164"/>
              <a:ext cx="1118574" cy="484632"/>
            </a:xfrm>
            <a:prstGeom prst="rightArrow">
              <a:avLst>
                <a:gd name="adj1" fmla="val 50000"/>
                <a:gd name="adj2" fmla="val 52234"/>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221772015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ight Arrow 24"/>
          <p:cNvSpPr/>
          <p:nvPr/>
        </p:nvSpPr>
        <p:spPr>
          <a:xfrm rot="13556540">
            <a:off x="3156746" y="2676796"/>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ight Arrow 25"/>
          <p:cNvSpPr/>
          <p:nvPr/>
        </p:nvSpPr>
        <p:spPr>
          <a:xfrm rot="19007345">
            <a:off x="5096557" y="2775985"/>
            <a:ext cx="1845785"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ight Arrow 26"/>
          <p:cNvSpPr/>
          <p:nvPr/>
        </p:nvSpPr>
        <p:spPr>
          <a:xfrm>
            <a:off x="6172200" y="3782568"/>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ight Arrow 27"/>
          <p:cNvSpPr/>
          <p:nvPr/>
        </p:nvSpPr>
        <p:spPr>
          <a:xfrm rot="4248154">
            <a:off x="5635069" y="4515503"/>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ight Arrow 28"/>
          <p:cNvSpPr/>
          <p:nvPr/>
        </p:nvSpPr>
        <p:spPr>
          <a:xfrm rot="5400000">
            <a:off x="3490173" y="4709373"/>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ight Arrow 29"/>
          <p:cNvSpPr/>
          <p:nvPr/>
        </p:nvSpPr>
        <p:spPr>
          <a:xfrm rot="9498770">
            <a:off x="1945909" y="4503962"/>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ight Arrow 30"/>
          <p:cNvSpPr/>
          <p:nvPr/>
        </p:nvSpPr>
        <p:spPr>
          <a:xfrm rot="11009716">
            <a:off x="2041303" y="3393589"/>
            <a:ext cx="1352861"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lded Corner 4"/>
          <p:cNvSpPr/>
          <p:nvPr/>
        </p:nvSpPr>
        <p:spPr>
          <a:xfrm>
            <a:off x="2743200" y="3276600"/>
            <a:ext cx="4191000" cy="1524000"/>
          </a:xfrm>
          <a:prstGeom prst="foldedCorner">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tx1"/>
                </a:solidFill>
              </a:rPr>
              <a:t>Formal Language Definition </a:t>
            </a:r>
          </a:p>
          <a:p>
            <a:pPr algn="ctr"/>
            <a:r>
              <a:rPr lang="en-US" sz="2800" dirty="0" smtClean="0">
                <a:solidFill>
                  <a:schemeClr val="tx1"/>
                </a:solidFill>
              </a:rPr>
              <a:t>(Syntax and Semantics)</a:t>
            </a:r>
            <a:endParaRPr lang="en-US" sz="2800" dirty="0">
              <a:solidFill>
                <a:schemeClr val="tx1"/>
              </a:solidFill>
            </a:endParaRPr>
          </a:p>
        </p:txBody>
      </p:sp>
      <p:sp>
        <p:nvSpPr>
          <p:cNvPr id="4" name="TextBox 3"/>
          <p:cNvSpPr txBox="1"/>
          <p:nvPr/>
        </p:nvSpPr>
        <p:spPr>
          <a:xfrm>
            <a:off x="203938" y="6179403"/>
            <a:ext cx="8787662" cy="461665"/>
          </a:xfrm>
          <a:prstGeom prst="rect">
            <a:avLst/>
          </a:prstGeom>
          <a:noFill/>
        </p:spPr>
        <p:txBody>
          <a:bodyPr wrap="none" rtlCol="0">
            <a:spAutoFit/>
          </a:bodyPr>
          <a:lstStyle/>
          <a:p>
            <a:r>
              <a:rPr lang="en-US" sz="2400" dirty="0"/>
              <a:t>If one needs a PhD </a:t>
            </a:r>
            <a:r>
              <a:rPr lang="en-US" sz="2400" dirty="0" smtClean="0"/>
              <a:t>to </a:t>
            </a:r>
            <a:r>
              <a:rPr lang="en-US" sz="2400" dirty="0"/>
              <a:t>define a language, then we have already failed</a:t>
            </a:r>
            <a:r>
              <a:rPr lang="en-US" sz="2400" dirty="0" smtClean="0"/>
              <a:t>.</a:t>
            </a:r>
            <a:endParaRPr lang="en-US" sz="2400" dirty="0"/>
          </a:p>
        </p:txBody>
      </p:sp>
      <p:sp>
        <p:nvSpPr>
          <p:cNvPr id="11" name="Right Arrow 10"/>
          <p:cNvSpPr/>
          <p:nvPr/>
        </p:nvSpPr>
        <p:spPr>
          <a:xfrm rot="16496170">
            <a:off x="4476328" y="2779797"/>
            <a:ext cx="1118574" cy="484632"/>
          </a:xfrm>
          <a:prstGeom prst="rightArrow">
            <a:avLst>
              <a:gd name="adj1" fmla="val 50000"/>
              <a:gd name="adj2" fmla="val 52234"/>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119596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19515</TotalTime>
  <Words>3286</Words>
  <Application>Microsoft Office PowerPoint</Application>
  <PresentationFormat>On-screen Show (4:3)</PresentationFormat>
  <Paragraphs>401</Paragraphs>
  <Slides>44</Slides>
  <Notes>18</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44</vt:i4>
      </vt:variant>
    </vt:vector>
  </HeadingPairs>
  <TitlesOfParts>
    <vt:vector size="50" baseType="lpstr">
      <vt:lpstr>Arial</vt:lpstr>
      <vt:lpstr>Calibri</vt:lpstr>
      <vt:lpstr>Courier New</vt:lpstr>
      <vt:lpstr>Symbol</vt:lpstr>
      <vt:lpstr>Times New Roman</vt:lpstr>
      <vt:lpstr>Office Theme</vt:lpstr>
      <vt:lpstr>Specify and Verify Your Language using K</vt:lpstr>
      <vt:lpstr>K Team</vt:lpstr>
      <vt:lpstr>Vision and Objective</vt:lpstr>
      <vt:lpstr>Current State-of-the-Art in PL Design, Implementation and Analysis</vt:lpstr>
      <vt:lpstr>Example of C Program</vt:lpstr>
      <vt:lpstr>A Formal Semantics Manifesto</vt:lpstr>
      <vt:lpstr>Motivation and Goal</vt:lpstr>
      <vt:lpstr>Our Approach</vt:lpstr>
      <vt:lpstr>PowerPoint Presentation</vt:lpstr>
      <vt:lpstr>Complete K Definition of KernelC</vt:lpstr>
      <vt:lpstr>Complete K Definition of KernelC</vt:lpstr>
      <vt:lpstr>Complete K Definition of KernelC</vt:lpstr>
      <vt:lpstr>Complete K Definition of KernelC</vt:lpstr>
      <vt:lpstr>Underlying Semantics</vt:lpstr>
      <vt:lpstr>Implementation (Java)</vt:lpstr>
      <vt:lpstr>K Demo</vt:lpstr>
      <vt:lpstr>K Scales</vt:lpstr>
      <vt:lpstr>K Configuration and Definition of C</vt:lpstr>
      <vt:lpstr>K Semantics are testable!</vt:lpstr>
      <vt:lpstr>Testing the K definition of C</vt:lpstr>
      <vt:lpstr>Comparisons of C Semantics</vt:lpstr>
      <vt:lpstr>PowerPoint Presentation</vt:lpstr>
      <vt:lpstr>Model Checking C Programs</vt:lpstr>
      <vt:lpstr>PowerPoint Presentation</vt:lpstr>
      <vt:lpstr>State-of-the-Art</vt:lpstr>
      <vt:lpstr>State-of-the-Art</vt:lpstr>
      <vt:lpstr>Our Proposal</vt:lpstr>
      <vt:lpstr>PowerPoint Presentation</vt:lpstr>
      <vt:lpstr>Matching Logic for Static Properties</vt:lpstr>
      <vt:lpstr>Examples of Patterns</vt:lpstr>
      <vt:lpstr>More Formally: Configurations</vt:lpstr>
      <vt:lpstr>More Formally: Patterns</vt:lpstr>
      <vt:lpstr>More Formally: Reasoning</vt:lpstr>
      <vt:lpstr>Matching Logic vs. Separation Logic</vt:lpstr>
      <vt:lpstr>PowerPoint Presentation</vt:lpstr>
      <vt:lpstr>Reachability Rules for Dynamic Properties</vt:lpstr>
      <vt:lpstr>Expressivity of Reachability Rules</vt:lpstr>
      <vt:lpstr>Reachability Logic</vt:lpstr>
      <vt:lpstr>Proof System for Reachability</vt:lpstr>
      <vt:lpstr>Traditional Verification vs. Our Approach</vt:lpstr>
      <vt:lpstr>MatchC Demo?</vt:lpstr>
      <vt:lpstr>Example – Swapping Values</vt:lpstr>
      <vt:lpstr>Example – Reversing a list</vt:lpstr>
      <vt:lpstr>Conclusion: It can be done!</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 Framework</dc:title>
  <dc:creator>Grigore Rosu</dc:creator>
  <cp:lastModifiedBy>Grigore</cp:lastModifiedBy>
  <cp:revision>771</cp:revision>
  <dcterms:created xsi:type="dcterms:W3CDTF">2006-08-16T00:00:00Z</dcterms:created>
  <dcterms:modified xsi:type="dcterms:W3CDTF">2013-09-24T08:27:12Z</dcterms:modified>
  <cp:contentStatus/>
</cp:coreProperties>
</file>